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26"/>
  </p:notesMasterIdLst>
  <p:sldIdLst>
    <p:sldId id="256" r:id="rId2"/>
    <p:sldId id="279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7" r:id="rId12"/>
    <p:sldId id="266" r:id="rId13"/>
    <p:sldId id="268" r:id="rId14"/>
    <p:sldId id="274" r:id="rId15"/>
    <p:sldId id="275" r:id="rId16"/>
    <p:sldId id="276" r:id="rId17"/>
    <p:sldId id="277" r:id="rId18"/>
    <p:sldId id="273" r:id="rId19"/>
    <p:sldId id="280" r:id="rId20"/>
    <p:sldId id="270" r:id="rId21"/>
    <p:sldId id="269" r:id="rId22"/>
    <p:sldId id="271" r:id="rId23"/>
    <p:sldId id="272" r:id="rId24"/>
    <p:sldId id="278" r:id="rId25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bec Matyáš" initials="BM" lastIdx="1" clrIdx="0">
    <p:extLst>
      <p:ext uri="{19B8F6BF-5375-455C-9EA6-DF929625EA0E}">
        <p15:presenceInfo xmlns:p15="http://schemas.microsoft.com/office/powerpoint/2012/main" userId="S-1-5-21-1893691856-636425866-1250845650-1362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FFCC"/>
    <a:srgbClr val="A1D3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72236" autoAdjust="0"/>
  </p:normalViewPr>
  <p:slideViewPr>
    <p:cSldViewPr snapToGrid="0">
      <p:cViewPr varScale="1">
        <p:scale>
          <a:sx n="118" d="100"/>
          <a:sy n="118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4-18T19:39:49.505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audio1.wav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gif>
</file>

<file path=ppt/media/image27.jpeg>
</file>

<file path=ppt/media/image28.png>
</file>

<file path=ppt/media/image29.gif>
</file>

<file path=ppt/media/image3.gif>
</file>

<file path=ppt/media/image30.gif>
</file>

<file path=ppt/media/image31.gif>
</file>

<file path=ppt/media/image32.png>
</file>

<file path=ppt/media/image33.png>
</file>

<file path=ppt/media/image34.png>
</file>

<file path=ppt/media/image35.jpeg>
</file>

<file path=ppt/media/image36.png>
</file>

<file path=ppt/media/image37.jpeg>
</file>

<file path=ppt/media/image38.gif>
</file>

<file path=ppt/media/image39.gif>
</file>

<file path=ppt/media/image4.gif>
</file>

<file path=ppt/media/image40.gif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5CFE96-32A9-4FFE-8C55-7E24A31D0338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78E540-2124-4657-8999-369FF2633811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89293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78E540-2124-4657-8999-369FF2633811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68124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cs-CZ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distribuované </a:t>
            </a:r>
            <a:r>
              <a:rPr lang="cs-CZ" altLang="en-US" sz="1600" b="1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dispatchery</a:t>
            </a:r>
            <a:endParaRPr lang="cs-CZ" altLang="en-US" sz="1600" b="1" dirty="0" smtClean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zavádí se více </a:t>
            </a:r>
            <a:r>
              <a:rPr lang="cs-CZ" altLang="en-US" sz="1600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dispatcherů</a:t>
            </a:r>
            <a:endParaRPr lang="cs-CZ" altLang="en-US" sz="1600" dirty="0" smtClean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</a:t>
            </a: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 se po žádosti od svého klienta spojí s </a:t>
            </a:r>
            <a:r>
              <a:rPr lang="cs-CZ" altLang="en-US" sz="1600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dispatcherem</a:t>
            </a: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 cíle, který vytvoří kanál, který je přes původní </a:t>
            </a:r>
            <a:r>
              <a:rPr lang="cs-CZ" altLang="en-US" sz="1600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</a:t>
            </a: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 předán klientovi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klient může také kontaktovat </a:t>
            </a:r>
            <a:r>
              <a:rPr lang="cs-CZ" altLang="en-US" sz="1600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dispatchera</a:t>
            </a: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 serveru přímo, tím ale přicházíme o transparentnost umístění</a:t>
            </a: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cs-CZ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komunikace spravována klientem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</a:t>
            </a: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 nevytváří spojení se serverem, ale pouze předá klientovi jeho adresu</a:t>
            </a: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cs-CZ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s více způsoby komunikace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servery se navíc registrují s podporovanými druhy komunikace</a:t>
            </a: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en-US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client-dispatcher-service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</a:t>
            </a: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 si pamatuje mapování služeb na implementující servery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na žádost o připojení dodá nějaký server, který službu podporuje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pokud je dodaný server nedostupný, </a:t>
            </a:r>
            <a:r>
              <a:rPr lang="cs-CZ" altLang="en-US" sz="1600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</a:t>
            </a: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 se může pokusit dodat jiný vhodný</a:t>
            </a: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en-US" altLang="en-US" sz="1600" b="1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kombinace</a:t>
            </a:r>
            <a:r>
              <a:rPr lang="en-US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 se </a:t>
            </a:r>
            <a:r>
              <a:rPr lang="en-US" altLang="en-US" sz="1600" b="1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vzorem</a:t>
            </a:r>
            <a:r>
              <a:rPr lang="en-US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 forwarder-receiver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78E540-2124-4657-8999-369FF2633811}" type="slidenum">
              <a:rPr lang="cs-CZ" smtClean="0"/>
              <a:t>22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13424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cs-CZ" smtClean="0"/>
              <a:t>Kliknutím lze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9413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44574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059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07224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291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60698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cs-CZ" smtClean="0"/>
              <a:t>Kliknutím lze upravit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21870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408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98337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3871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1793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A8ED868-0609-4DDD-8041-F51288801FA6}" type="datetimeFigureOut">
              <a:rPr lang="cs-CZ" smtClean="0"/>
              <a:t>20.04.2022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78BC30A-17AF-4AE4-B948-EAABE65E6D96}" type="slidenum">
              <a:rPr lang="cs-CZ" smtClean="0"/>
              <a:t>‹#›</a:t>
            </a:fld>
            <a:endParaRPr lang="cs-CZ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358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jpeg"/><Relationship Id="rId5" Type="http://schemas.openxmlformats.org/officeDocument/2006/relationships/image" Target="../media/image26.gif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gif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5" Type="http://schemas.openxmlformats.org/officeDocument/2006/relationships/image" Target="../media/image3.gif"/><Relationship Id="rId4" Type="http://schemas.openxmlformats.org/officeDocument/2006/relationships/image" Target="../media/image31.gi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gif"/><Relationship Id="rId4" Type="http://schemas.openxmlformats.org/officeDocument/2006/relationships/image" Target="../media/image39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gif"/><Relationship Id="rId7" Type="http://schemas.openxmlformats.org/officeDocument/2006/relationships/image" Target="../media/image1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cs-CZ" sz="5400" b="0" dirty="0" err="1" smtClean="0"/>
              <a:t>Forwarder-Receiver</a:t>
            </a:r>
            <a:r>
              <a:rPr lang="en-US" sz="5400" b="0" dirty="0" smtClean="0"/>
              <a:t/>
            </a:r>
            <a:br>
              <a:rPr lang="en-US" sz="5400" b="0" dirty="0" smtClean="0"/>
            </a:br>
            <a:r>
              <a:rPr lang="en-US" sz="5400" b="0" dirty="0" smtClean="0"/>
              <a:t>&amp;</a:t>
            </a:r>
            <a:r>
              <a:rPr lang="cs-CZ" sz="5400" b="0" dirty="0" smtClean="0"/>
              <a:t>    </a:t>
            </a:r>
            <a:r>
              <a:rPr lang="en-US" sz="5400" b="0" dirty="0" smtClean="0"/>
              <a:t/>
            </a:r>
            <a:br>
              <a:rPr lang="en-US" sz="5400" b="0" dirty="0" smtClean="0"/>
            </a:br>
            <a:r>
              <a:rPr lang="cs-CZ" sz="5400" b="0" dirty="0" smtClean="0"/>
              <a:t> </a:t>
            </a:r>
            <a:r>
              <a:rPr lang="cs-CZ" sz="5400" b="0" dirty="0" err="1"/>
              <a:t>Client</a:t>
            </a:r>
            <a:r>
              <a:rPr lang="cs-CZ" sz="5400" b="0" dirty="0"/>
              <a:t>-</a:t>
            </a:r>
            <a:r>
              <a:rPr lang="cs-CZ" sz="5400" b="0" dirty="0" err="1"/>
              <a:t>Dispatcher</a:t>
            </a:r>
            <a:r>
              <a:rPr lang="cs-CZ" sz="5400" b="0" dirty="0"/>
              <a:t>-Server</a:t>
            </a:r>
            <a:endParaRPr lang="cs-CZ" sz="540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Maty</a:t>
            </a:r>
            <a:r>
              <a:rPr lang="cs-CZ" dirty="0" err="1" smtClean="0"/>
              <a:t>áš</a:t>
            </a:r>
            <a:r>
              <a:rPr lang="cs-CZ" dirty="0" smtClean="0"/>
              <a:t> Brabec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98748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Názvosloví</a:t>
            </a:r>
            <a:endParaRPr lang="cs-CZ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685" y="1809958"/>
            <a:ext cx="8123237" cy="4535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" name="Picture 4" descr="Dvounádobové měděné varny - MB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95" y="3169135"/>
            <a:ext cx="1653590" cy="181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7729" y="3280797"/>
            <a:ext cx="2125078" cy="1593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válný bublinový popisek 6"/>
          <p:cNvSpPr/>
          <p:nvPr/>
        </p:nvSpPr>
        <p:spPr>
          <a:xfrm>
            <a:off x="5657385" y="585216"/>
            <a:ext cx="2334322" cy="1144784"/>
          </a:xfrm>
          <a:prstGeom prst="wedgeEllipseCallout">
            <a:avLst>
              <a:gd name="adj1" fmla="val -25628"/>
              <a:gd name="adj2" fmla="val 12995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tx1"/>
                </a:solidFill>
              </a:rPr>
              <a:t>inter-</a:t>
            </a:r>
            <a:r>
              <a:rPr lang="cs-CZ" dirty="0" err="1">
                <a:solidFill>
                  <a:schemeClr val="tx1"/>
                </a:solidFill>
              </a:rPr>
              <a:t>process</a:t>
            </a: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err="1">
                <a:solidFill>
                  <a:schemeClr val="tx1"/>
                </a:solidFill>
              </a:rPr>
              <a:t>communication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12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Poznámky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cs-CZ" altLang="en-US" dirty="0" smtClean="0">
                <a:solidFill>
                  <a:srgbClr val="000000"/>
                </a:solidFill>
                <a:ea typeface="Microsoft YaHei" panose="020B0503020204020204" pitchFamily="34" charset="-122"/>
                <a:cs typeface="Arial" panose="020B0604020202020204" pitchFamily="34" charset="0"/>
              </a:rPr>
              <a:t>Adresování</a:t>
            </a:r>
            <a:endParaRPr lang="cs-CZ" altLang="en-US" dirty="0">
              <a:solidFill>
                <a:srgbClr val="000000"/>
              </a:solidFill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lvl="1"/>
            <a:r>
              <a:rPr lang="cs-CZ" dirty="0" smtClean="0"/>
              <a:t>Adresa nemusí být pro jediný uzel</a:t>
            </a:r>
          </a:p>
          <a:p>
            <a:pPr lvl="1"/>
            <a:r>
              <a:rPr lang="cs-CZ" dirty="0" smtClean="0"/>
              <a:t>Může mít hierarchickou strukturu ( </a:t>
            </a:r>
            <a:r>
              <a:rPr lang="en-US" dirty="0" smtClean="0"/>
              <a:t>“</a:t>
            </a:r>
            <a:r>
              <a:rPr lang="cs-CZ" dirty="0" smtClean="0"/>
              <a:t>Plzeň</a:t>
            </a:r>
            <a:r>
              <a:rPr lang="en-US" dirty="0" smtClean="0"/>
              <a:t>/</a:t>
            </a:r>
            <a:r>
              <a:rPr lang="cs-CZ" dirty="0" smtClean="0"/>
              <a:t>Káď</a:t>
            </a:r>
            <a:r>
              <a:rPr lang="en-US" dirty="0" smtClean="0"/>
              <a:t>”)</a:t>
            </a:r>
            <a:endParaRPr lang="cs-CZ" dirty="0"/>
          </a:p>
          <a:p>
            <a:pPr lvl="1"/>
            <a:r>
              <a:rPr lang="cs-CZ" dirty="0" smtClean="0"/>
              <a:t>Překlad adres </a:t>
            </a:r>
          </a:p>
          <a:p>
            <a:pPr lvl="2"/>
            <a:r>
              <a:rPr lang="cs-CZ" dirty="0" smtClean="0"/>
              <a:t>Sdílená tabulka, každý </a:t>
            </a:r>
            <a:r>
              <a:rPr lang="cs-CZ" dirty="0" err="1" smtClean="0"/>
              <a:t>forwarder</a:t>
            </a:r>
            <a:r>
              <a:rPr lang="cs-CZ" dirty="0" smtClean="0"/>
              <a:t> vlastní</a:t>
            </a:r>
            <a:endParaRPr lang="en-US" dirty="0" smtClean="0"/>
          </a:p>
          <a:p>
            <a:r>
              <a:rPr lang="cs-CZ" dirty="0" smtClean="0"/>
              <a:t>Druhy zpráv</a:t>
            </a:r>
          </a:p>
          <a:p>
            <a:pPr lvl="1"/>
            <a:r>
              <a:rPr lang="en-US" dirty="0" smtClean="0"/>
              <a:t>Command, information, response</a:t>
            </a:r>
            <a:endParaRPr lang="cs-CZ" dirty="0" smtClean="0"/>
          </a:p>
          <a:p>
            <a:r>
              <a:rPr lang="cs-CZ" dirty="0" smtClean="0"/>
              <a:t>Obsluha </a:t>
            </a:r>
            <a:r>
              <a:rPr lang="en-US" dirty="0" smtClean="0"/>
              <a:t>(</a:t>
            </a:r>
            <a:r>
              <a:rPr lang="en-US" dirty="0" err="1" smtClean="0"/>
              <a:t>chyb</a:t>
            </a:r>
            <a:r>
              <a:rPr lang="en-US" dirty="0" smtClean="0"/>
              <a:t>) </a:t>
            </a:r>
            <a:r>
              <a:rPr lang="cs-CZ" dirty="0" smtClean="0"/>
              <a:t>komunikace</a:t>
            </a:r>
          </a:p>
          <a:p>
            <a:pPr lvl="1"/>
            <a:r>
              <a:rPr lang="cs-CZ" dirty="0" smtClean="0"/>
              <a:t>Vypršení času</a:t>
            </a:r>
          </a:p>
          <a:p>
            <a:pPr lvl="1"/>
            <a:r>
              <a:rPr lang="cs-CZ" dirty="0" smtClean="0"/>
              <a:t>Opakovaní </a:t>
            </a:r>
            <a:r>
              <a:rPr lang="cs-CZ" dirty="0" err="1" smtClean="0"/>
              <a:t>requestu</a:t>
            </a:r>
            <a:endParaRPr lang="en-US" dirty="0" smtClean="0"/>
          </a:p>
          <a:p>
            <a:pPr lvl="1"/>
            <a:r>
              <a:rPr lang="cs-CZ" dirty="0" smtClean="0"/>
              <a:t>Řídící zprávy</a:t>
            </a:r>
            <a:endParaRPr lang="cs-CZ" dirty="0"/>
          </a:p>
          <a:p>
            <a:r>
              <a:rPr lang="cs-CZ" dirty="0" smtClean="0"/>
              <a:t>Implementace </a:t>
            </a:r>
            <a:r>
              <a:rPr lang="cs-CZ" dirty="0" err="1" smtClean="0"/>
              <a:t>receiveru</a:t>
            </a:r>
            <a:endParaRPr lang="cs-CZ" dirty="0"/>
          </a:p>
          <a:p>
            <a:pPr lvl="1"/>
            <a:r>
              <a:rPr lang="cs-CZ" dirty="0" smtClean="0"/>
              <a:t>Blokující</a:t>
            </a:r>
          </a:p>
          <a:p>
            <a:pPr lvl="1"/>
            <a:r>
              <a:rPr lang="cs-CZ" dirty="0" smtClean="0"/>
              <a:t>Neblokující</a:t>
            </a:r>
          </a:p>
          <a:p>
            <a:endParaRPr lang="cs-CZ" dirty="0" smtClean="0"/>
          </a:p>
        </p:txBody>
      </p:sp>
      <p:pic>
        <p:nvPicPr>
          <p:cNvPr id="4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8707" y="1506297"/>
            <a:ext cx="1810986" cy="1358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Dvounádobové měděné varny - MB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6290" y="985028"/>
            <a:ext cx="936540" cy="10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Dvounádobové měděné varny - MB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037" y="2145290"/>
            <a:ext cx="936540" cy="10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Dvounádobové měděné varny - MB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307" y="80594"/>
            <a:ext cx="936540" cy="102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Přímá spojnice se šipkou 8"/>
          <p:cNvCxnSpPr/>
          <p:nvPr/>
        </p:nvCxnSpPr>
        <p:spPr>
          <a:xfrm>
            <a:off x="8742556" y="985028"/>
            <a:ext cx="728546" cy="420026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Přímá spojnice se šipkou 9"/>
          <p:cNvCxnSpPr/>
          <p:nvPr/>
        </p:nvCxnSpPr>
        <p:spPr>
          <a:xfrm>
            <a:off x="8125522" y="1804866"/>
            <a:ext cx="1274184" cy="200766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Přímá spojnice se šipkou 10"/>
          <p:cNvCxnSpPr/>
          <p:nvPr/>
        </p:nvCxnSpPr>
        <p:spPr>
          <a:xfrm flipV="1">
            <a:off x="8445190" y="2504858"/>
            <a:ext cx="1057507" cy="155014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ovéPole 13"/>
          <p:cNvSpPr txBox="1"/>
          <p:nvPr/>
        </p:nvSpPr>
        <p:spPr>
          <a:xfrm>
            <a:off x="7031080" y="21588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</a:t>
            </a:r>
            <a:r>
              <a:rPr lang="cs-CZ" dirty="0" err="1" smtClean="0"/>
              <a:t>áď</a:t>
            </a:r>
            <a:endParaRPr lang="cs-CZ" dirty="0"/>
          </a:p>
        </p:txBody>
      </p:sp>
      <p:sp>
        <p:nvSpPr>
          <p:cNvPr id="15" name="TextovéPole 14"/>
          <p:cNvSpPr txBox="1"/>
          <p:nvPr/>
        </p:nvSpPr>
        <p:spPr>
          <a:xfrm>
            <a:off x="6096165" y="1143013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</a:t>
            </a:r>
            <a:r>
              <a:rPr lang="cs-CZ" dirty="0" err="1" smtClean="0"/>
              <a:t>áď</a:t>
            </a:r>
            <a:endParaRPr lang="cs-CZ" dirty="0"/>
          </a:p>
        </p:txBody>
      </p:sp>
      <p:sp>
        <p:nvSpPr>
          <p:cNvPr id="16" name="TextovéPole 15"/>
          <p:cNvSpPr txBox="1"/>
          <p:nvPr/>
        </p:nvSpPr>
        <p:spPr>
          <a:xfrm>
            <a:off x="6582019" y="2659872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</a:t>
            </a:r>
            <a:r>
              <a:rPr lang="cs-CZ" dirty="0" err="1" smtClean="0"/>
              <a:t>áď</a:t>
            </a:r>
            <a:endParaRPr lang="cs-CZ" dirty="0"/>
          </a:p>
        </p:txBody>
      </p:sp>
      <p:pic>
        <p:nvPicPr>
          <p:cNvPr id="19" name="Obrázek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7359" y="4243270"/>
            <a:ext cx="5301363" cy="2066090"/>
          </a:xfrm>
          <a:prstGeom prst="rect">
            <a:avLst/>
          </a:prstGeom>
          <a:effectLst>
            <a:glow rad="101600">
              <a:srgbClr val="FF0000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15580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mote Procedure Call (RPC) in Operating System - GeeksforGee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6447" y="1208528"/>
            <a:ext cx="4093693" cy="4683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Shrnutí</a:t>
            </a: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smtClean="0"/>
              <a:t>Výhody</a:t>
            </a:r>
            <a:endParaRPr lang="cs-CZ" dirty="0"/>
          </a:p>
        </p:txBody>
      </p:sp>
      <p:sp>
        <p:nvSpPr>
          <p:cNvPr id="6" name="Zástupný symbol pro obsah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cs-CZ" dirty="0" smtClean="0"/>
              <a:t>Efektivita</a:t>
            </a:r>
          </a:p>
          <a:p>
            <a:pPr lvl="1"/>
            <a:r>
              <a:rPr lang="cs-CZ" dirty="0" smtClean="0"/>
              <a:t>Minimální </a:t>
            </a:r>
            <a:r>
              <a:rPr lang="cs-CZ" dirty="0" err="1" smtClean="0"/>
              <a:t>overhead</a:t>
            </a:r>
            <a:r>
              <a:rPr lang="cs-CZ" dirty="0" smtClean="0"/>
              <a:t> oproti samotné komunikaci</a:t>
            </a:r>
          </a:p>
          <a:p>
            <a:pPr lvl="1"/>
            <a:r>
              <a:rPr lang="cs-CZ" dirty="0" smtClean="0"/>
              <a:t>Rychlý překlad adres</a:t>
            </a:r>
          </a:p>
          <a:p>
            <a:pPr lvl="1"/>
            <a:r>
              <a:rPr lang="cs-CZ" dirty="0" err="1"/>
              <a:t>Lightweight</a:t>
            </a:r>
            <a:r>
              <a:rPr lang="cs-CZ" dirty="0"/>
              <a:t> oproti např. </a:t>
            </a:r>
            <a:r>
              <a:rPr lang="cs-CZ" dirty="0" smtClean="0"/>
              <a:t>RPC</a:t>
            </a:r>
          </a:p>
          <a:p>
            <a:r>
              <a:rPr lang="cs-CZ" dirty="0" smtClean="0"/>
              <a:t>Abstrakce nad konkrétní formou komunikace</a:t>
            </a:r>
          </a:p>
          <a:p>
            <a:endParaRPr lang="en-US" dirty="0"/>
          </a:p>
          <a:p>
            <a:pPr lvl="1"/>
            <a:endParaRPr lang="cs-CZ" dirty="0"/>
          </a:p>
        </p:txBody>
      </p:sp>
      <p:sp>
        <p:nvSpPr>
          <p:cNvPr id="7" name="Zástupný symbol pro text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cs-CZ" dirty="0" smtClean="0"/>
              <a:t>Nevýhody</a:t>
            </a:r>
            <a:endParaRPr lang="cs-CZ" dirty="0"/>
          </a:p>
        </p:txBody>
      </p:sp>
      <p:sp>
        <p:nvSpPr>
          <p:cNvPr id="8" name="Zástupný symbol pro obsah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cs-CZ" dirty="0" smtClean="0"/>
              <a:t>Nelze jednoduše měnit topologie peerů</a:t>
            </a:r>
            <a:endParaRPr lang="cs-CZ" dirty="0"/>
          </a:p>
        </p:txBody>
      </p:sp>
      <p:pic>
        <p:nvPicPr>
          <p:cNvPr id="2050" name="Picture 2" descr="TCP/IP vs OSI Model: What's the Difference?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12" t="46052" r="4212"/>
          <a:stretch/>
        </p:blipFill>
        <p:spPr bwMode="auto">
          <a:xfrm>
            <a:off x="6382679" y="3070831"/>
            <a:ext cx="1796375" cy="202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CP/IP vs OSI Model: What's the Difference?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12" t="6885" r="4212" b="53775"/>
          <a:stretch/>
        </p:blipFill>
        <p:spPr bwMode="auto">
          <a:xfrm>
            <a:off x="6382679" y="1627763"/>
            <a:ext cx="1796375" cy="147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bdélník 1"/>
          <p:cNvSpPr/>
          <p:nvPr/>
        </p:nvSpPr>
        <p:spPr>
          <a:xfrm>
            <a:off x="6483198" y="2692564"/>
            <a:ext cx="797668" cy="3301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100" dirty="0" err="1" smtClean="0">
                <a:solidFill>
                  <a:schemeClr val="tx1"/>
                </a:solidFill>
              </a:rPr>
              <a:t>Forwarder</a:t>
            </a:r>
            <a:endParaRPr lang="cs-CZ" sz="1100" dirty="0">
              <a:solidFill>
                <a:schemeClr val="tx1"/>
              </a:solidFill>
            </a:endParaRPr>
          </a:p>
        </p:txBody>
      </p:sp>
      <p:sp>
        <p:nvSpPr>
          <p:cNvPr id="11" name="Obdélník 10"/>
          <p:cNvSpPr/>
          <p:nvPr/>
        </p:nvSpPr>
        <p:spPr>
          <a:xfrm>
            <a:off x="7303372" y="2692564"/>
            <a:ext cx="750769" cy="3301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100" dirty="0" err="1" smtClean="0">
                <a:solidFill>
                  <a:schemeClr val="tx1"/>
                </a:solidFill>
              </a:rPr>
              <a:t>Receiver</a:t>
            </a:r>
            <a:endParaRPr lang="cs-CZ" sz="1100" dirty="0">
              <a:solidFill>
                <a:schemeClr val="tx1"/>
              </a:solidFill>
            </a:endParaRPr>
          </a:p>
        </p:txBody>
      </p:sp>
      <p:sp>
        <p:nvSpPr>
          <p:cNvPr id="3" name="TextovéPole 2"/>
          <p:cNvSpPr txBox="1"/>
          <p:nvPr/>
        </p:nvSpPr>
        <p:spPr>
          <a:xfrm>
            <a:off x="6938905" y="1023862"/>
            <a:ext cx="1479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smtClean="0"/>
              <a:t>Peer 1</a:t>
            </a:r>
            <a:endParaRPr lang="cs-CZ" dirty="0"/>
          </a:p>
        </p:txBody>
      </p:sp>
      <p:pic>
        <p:nvPicPr>
          <p:cNvPr id="13" name="Picture 2" descr="TCP/IP vs OSI Model: What's the Difference?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12" t="46052" r="4212"/>
          <a:stretch/>
        </p:blipFill>
        <p:spPr bwMode="auto">
          <a:xfrm>
            <a:off x="9587220" y="3070831"/>
            <a:ext cx="1796375" cy="202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CP/IP vs OSI Model: What's the Difference?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12" t="6885" r="4212" b="53775"/>
          <a:stretch/>
        </p:blipFill>
        <p:spPr bwMode="auto">
          <a:xfrm>
            <a:off x="9587220" y="1627763"/>
            <a:ext cx="1796375" cy="147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bdélník 14"/>
          <p:cNvSpPr/>
          <p:nvPr/>
        </p:nvSpPr>
        <p:spPr>
          <a:xfrm>
            <a:off x="9687739" y="2692564"/>
            <a:ext cx="797668" cy="3301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100" dirty="0" err="1" smtClean="0">
                <a:solidFill>
                  <a:schemeClr val="tx1"/>
                </a:solidFill>
              </a:rPr>
              <a:t>Forwarder</a:t>
            </a:r>
            <a:endParaRPr lang="cs-CZ" sz="1100" dirty="0">
              <a:solidFill>
                <a:schemeClr val="tx1"/>
              </a:solidFill>
            </a:endParaRPr>
          </a:p>
        </p:txBody>
      </p:sp>
      <p:sp>
        <p:nvSpPr>
          <p:cNvPr id="16" name="Obdélník 15"/>
          <p:cNvSpPr/>
          <p:nvPr/>
        </p:nvSpPr>
        <p:spPr>
          <a:xfrm>
            <a:off x="10507913" y="2692564"/>
            <a:ext cx="750769" cy="3301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100" dirty="0" err="1" smtClean="0">
                <a:solidFill>
                  <a:schemeClr val="tx1"/>
                </a:solidFill>
              </a:rPr>
              <a:t>Receiver</a:t>
            </a:r>
            <a:endParaRPr lang="cs-CZ" sz="1100" dirty="0">
              <a:solidFill>
                <a:schemeClr val="tx1"/>
              </a:solidFill>
            </a:endParaRPr>
          </a:p>
        </p:txBody>
      </p:sp>
      <p:sp>
        <p:nvSpPr>
          <p:cNvPr id="17" name="TextovéPole 16"/>
          <p:cNvSpPr txBox="1"/>
          <p:nvPr/>
        </p:nvSpPr>
        <p:spPr>
          <a:xfrm>
            <a:off x="10143446" y="1023862"/>
            <a:ext cx="1479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smtClean="0"/>
              <a:t>Peer 2</a:t>
            </a:r>
            <a:endParaRPr lang="cs-CZ" dirty="0"/>
          </a:p>
        </p:txBody>
      </p:sp>
      <p:sp>
        <p:nvSpPr>
          <p:cNvPr id="18" name="Obdélník 17"/>
          <p:cNvSpPr/>
          <p:nvPr/>
        </p:nvSpPr>
        <p:spPr>
          <a:xfrm>
            <a:off x="6483198" y="2692564"/>
            <a:ext cx="797668" cy="330106"/>
          </a:xfrm>
          <a:prstGeom prst="rect">
            <a:avLst/>
          </a:prstGeom>
          <a:solidFill>
            <a:srgbClr val="CBFFCC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100" dirty="0" err="1" smtClean="0">
                <a:solidFill>
                  <a:schemeClr val="tx1"/>
                </a:solidFill>
              </a:rPr>
              <a:t>Forwarder</a:t>
            </a:r>
            <a:endParaRPr lang="cs-CZ" sz="1100" dirty="0">
              <a:solidFill>
                <a:schemeClr val="tx1"/>
              </a:solidFill>
            </a:endParaRPr>
          </a:p>
        </p:txBody>
      </p:sp>
      <p:sp>
        <p:nvSpPr>
          <p:cNvPr id="19" name="Obdélník 18"/>
          <p:cNvSpPr/>
          <p:nvPr/>
        </p:nvSpPr>
        <p:spPr>
          <a:xfrm>
            <a:off x="7303372" y="2692564"/>
            <a:ext cx="750769" cy="330106"/>
          </a:xfrm>
          <a:prstGeom prst="rect">
            <a:avLst/>
          </a:prstGeom>
          <a:solidFill>
            <a:srgbClr val="CBFFCC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100" dirty="0" err="1" smtClean="0">
                <a:solidFill>
                  <a:schemeClr val="tx1"/>
                </a:solidFill>
              </a:rPr>
              <a:t>Receiver</a:t>
            </a:r>
            <a:endParaRPr lang="cs-CZ" sz="1100" dirty="0">
              <a:solidFill>
                <a:schemeClr val="tx1"/>
              </a:solidFill>
            </a:endParaRPr>
          </a:p>
        </p:txBody>
      </p:sp>
      <p:sp>
        <p:nvSpPr>
          <p:cNvPr id="20" name="Obdélník 19"/>
          <p:cNvSpPr/>
          <p:nvPr/>
        </p:nvSpPr>
        <p:spPr>
          <a:xfrm>
            <a:off x="9687739" y="2692564"/>
            <a:ext cx="797668" cy="330106"/>
          </a:xfrm>
          <a:prstGeom prst="rect">
            <a:avLst/>
          </a:prstGeom>
          <a:solidFill>
            <a:srgbClr val="CBFFCC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100" dirty="0" err="1" smtClean="0">
                <a:solidFill>
                  <a:schemeClr val="tx1"/>
                </a:solidFill>
              </a:rPr>
              <a:t>Forwarder</a:t>
            </a:r>
            <a:endParaRPr lang="cs-CZ" sz="1100" dirty="0">
              <a:solidFill>
                <a:schemeClr val="tx1"/>
              </a:solidFill>
            </a:endParaRPr>
          </a:p>
        </p:txBody>
      </p:sp>
      <p:sp>
        <p:nvSpPr>
          <p:cNvPr id="21" name="Obdélník 20"/>
          <p:cNvSpPr/>
          <p:nvPr/>
        </p:nvSpPr>
        <p:spPr>
          <a:xfrm>
            <a:off x="10507913" y="2692564"/>
            <a:ext cx="750769" cy="330106"/>
          </a:xfrm>
          <a:prstGeom prst="rect">
            <a:avLst/>
          </a:prstGeom>
          <a:solidFill>
            <a:srgbClr val="CBFFCC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100" dirty="0" err="1" smtClean="0">
                <a:solidFill>
                  <a:schemeClr val="tx1"/>
                </a:solidFill>
              </a:rPr>
              <a:t>Receiver</a:t>
            </a:r>
            <a:endParaRPr lang="cs-CZ" sz="1100" dirty="0">
              <a:solidFill>
                <a:schemeClr val="tx1"/>
              </a:solidFill>
            </a:endParaRPr>
          </a:p>
        </p:txBody>
      </p:sp>
      <p:pic>
        <p:nvPicPr>
          <p:cNvPr id="22" name="Obrázek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128878" y="3516421"/>
            <a:ext cx="1458342" cy="1458342"/>
          </a:xfrm>
          <a:prstGeom prst="rect">
            <a:avLst/>
          </a:prstGeom>
        </p:spPr>
      </p:pic>
      <p:pic>
        <p:nvPicPr>
          <p:cNvPr id="2058" name="Picture 10" descr="Carrier Pigeon GIFs - Get the best GIF on GIPHY"/>
          <p:cNvPicPr>
            <a:picLocks noChangeAspect="1" noChangeArrowheads="1" noCrop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104" y="3447591"/>
            <a:ext cx="1667096" cy="1667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Nejběžnější jsou středně velké holubníky (Zdroj: Shutterstock) -  ČESKÉSTAVBY.cz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849" y="3092594"/>
            <a:ext cx="1814033" cy="2418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8" descr="Nejběžnější jsou středně velké holubníky (Zdroj: Shutterstock) -  ČESKÉSTAVBY.cz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1557" y="3071784"/>
            <a:ext cx="1814033" cy="2418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437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build="p"/>
      <p:bldP spid="8" grpId="0" build="p"/>
      <p:bldP spid="2" grpId="0" animBg="1"/>
      <p:bldP spid="2" grpId="1" animBg="1"/>
      <p:bldP spid="11" grpId="0" animBg="1"/>
      <p:bldP spid="11" grpId="1" animBg="1"/>
      <p:bldP spid="3" grpId="0"/>
      <p:bldP spid="3" grpId="1"/>
      <p:bldP spid="15" grpId="0" animBg="1"/>
      <p:bldP spid="15" grpId="1" animBg="1"/>
      <p:bldP spid="16" grpId="0" animBg="1"/>
      <p:bldP spid="16" grpId="1" animBg="1"/>
      <p:bldP spid="17" grpId="0"/>
      <p:bldP spid="17" grpId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Dvounádobové měděné varny - MB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588" y="2766805"/>
            <a:ext cx="1957967" cy="215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0214" y="3039312"/>
            <a:ext cx="2142130" cy="160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álný bublinový popisek 2"/>
          <p:cNvSpPr/>
          <p:nvPr/>
        </p:nvSpPr>
        <p:spPr>
          <a:xfrm>
            <a:off x="8766731" y="1942182"/>
            <a:ext cx="2532184" cy="818484"/>
          </a:xfrm>
          <a:prstGeom prst="wedgeEllipse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Vím na jaké adrese Káď je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12" name="Šipka doprava 11"/>
          <p:cNvSpPr/>
          <p:nvPr/>
        </p:nvSpPr>
        <p:spPr>
          <a:xfrm rot="10800000">
            <a:off x="5464095" y="3330060"/>
            <a:ext cx="1211580" cy="2209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TextovéPole 12"/>
          <p:cNvSpPr txBox="1"/>
          <p:nvPr/>
        </p:nvSpPr>
        <p:spPr>
          <a:xfrm>
            <a:off x="5075474" y="2919361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Kolik je piva??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Šipka doprava 13"/>
          <p:cNvSpPr/>
          <p:nvPr/>
        </p:nvSpPr>
        <p:spPr>
          <a:xfrm>
            <a:off x="5588046" y="4170538"/>
            <a:ext cx="1211580" cy="22098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TextovéPole 14"/>
          <p:cNvSpPr txBox="1"/>
          <p:nvPr/>
        </p:nvSpPr>
        <p:spPr>
          <a:xfrm>
            <a:off x="5112996" y="3809037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42 litrů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Obdélník 10"/>
          <p:cNvSpPr/>
          <p:nvPr/>
        </p:nvSpPr>
        <p:spPr>
          <a:xfrm>
            <a:off x="1893971" y="2432643"/>
            <a:ext cx="2660073" cy="28199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/>
          <p:cNvSpPr txBox="1"/>
          <p:nvPr/>
        </p:nvSpPr>
        <p:spPr>
          <a:xfrm>
            <a:off x="1555328" y="2043025"/>
            <a:ext cx="3504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smtClean="0"/>
              <a:t>Káď na adrese 42.42.42.42</a:t>
            </a:r>
            <a:r>
              <a:rPr lang="en-US" dirty="0" smtClean="0"/>
              <a:t>:42222</a:t>
            </a:r>
            <a:endParaRPr lang="cs-CZ" dirty="0"/>
          </a:p>
        </p:txBody>
      </p:sp>
      <p:sp>
        <p:nvSpPr>
          <p:cNvPr id="17" name="TextovéPole 16"/>
          <p:cNvSpPr txBox="1"/>
          <p:nvPr/>
        </p:nvSpPr>
        <p:spPr>
          <a:xfrm>
            <a:off x="10526790" y="2639157"/>
            <a:ext cx="13440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*forwarder to v</a:t>
            </a:r>
            <a:r>
              <a:rPr lang="cs-CZ" sz="1400" dirty="0" smtClean="0"/>
              <a:t>í</a:t>
            </a:r>
            <a:endParaRPr lang="cs-CZ" sz="1400" dirty="0"/>
          </a:p>
        </p:txBody>
      </p:sp>
    </p:spTree>
    <p:extLst>
      <p:ext uri="{BB962C8B-B14F-4D97-AF65-F5344CB8AC3E}">
        <p14:creationId xmlns:p14="http://schemas.microsoft.com/office/powerpoint/2010/main" val="103517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13" grpId="0"/>
      <p:bldP spid="14" grpId="0" animBg="1"/>
      <p:bldP spid="15" grpId="0"/>
      <p:bldP spid="11" grpId="0" animBg="1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Dvounádobové měděné varny - MB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588" y="2766805"/>
            <a:ext cx="1957967" cy="215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199" y="866695"/>
            <a:ext cx="1624183" cy="121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bdélník 10"/>
          <p:cNvSpPr/>
          <p:nvPr/>
        </p:nvSpPr>
        <p:spPr>
          <a:xfrm>
            <a:off x="1893971" y="2432643"/>
            <a:ext cx="2660073" cy="28199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/>
          <p:cNvSpPr txBox="1"/>
          <p:nvPr/>
        </p:nvSpPr>
        <p:spPr>
          <a:xfrm>
            <a:off x="1555328" y="2043025"/>
            <a:ext cx="3504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smtClean="0"/>
              <a:t>Káď na adrese 42.42.42.42</a:t>
            </a:r>
            <a:r>
              <a:rPr lang="en-US" dirty="0" smtClean="0"/>
              <a:t>:42222</a:t>
            </a:r>
            <a:endParaRPr lang="cs-CZ" dirty="0"/>
          </a:p>
        </p:txBody>
      </p:sp>
      <p:pic>
        <p:nvPicPr>
          <p:cNvPr id="17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309" y="2330713"/>
            <a:ext cx="1624183" cy="121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309" y="3895304"/>
            <a:ext cx="1624183" cy="121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859" y="5359322"/>
            <a:ext cx="1624183" cy="121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4014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Dvounádobové měděné varny - MB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588" y="2766805"/>
            <a:ext cx="1957967" cy="215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199" y="866695"/>
            <a:ext cx="1624183" cy="121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bdélník 10"/>
          <p:cNvSpPr/>
          <p:nvPr/>
        </p:nvSpPr>
        <p:spPr>
          <a:xfrm>
            <a:off x="1893971" y="2432643"/>
            <a:ext cx="2660073" cy="28199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/>
          <p:cNvSpPr txBox="1"/>
          <p:nvPr/>
        </p:nvSpPr>
        <p:spPr>
          <a:xfrm>
            <a:off x="1555328" y="2043025"/>
            <a:ext cx="3504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smtClean="0"/>
              <a:t>Káď na adrese </a:t>
            </a:r>
            <a:r>
              <a:rPr lang="en-US" dirty="0" smtClean="0"/>
              <a:t>69</a:t>
            </a:r>
            <a:r>
              <a:rPr lang="cs-CZ" dirty="0" smtClean="0"/>
              <a:t>.</a:t>
            </a:r>
            <a:r>
              <a:rPr lang="en-US" dirty="0" smtClean="0"/>
              <a:t>69</a:t>
            </a:r>
            <a:r>
              <a:rPr lang="cs-CZ" dirty="0" smtClean="0"/>
              <a:t>.</a:t>
            </a:r>
            <a:r>
              <a:rPr lang="en-US" dirty="0" smtClean="0"/>
              <a:t>69</a:t>
            </a:r>
            <a:r>
              <a:rPr lang="cs-CZ" dirty="0" smtClean="0"/>
              <a:t>.</a:t>
            </a:r>
            <a:r>
              <a:rPr lang="en-US" dirty="0" smtClean="0"/>
              <a:t>69:42222</a:t>
            </a:r>
            <a:endParaRPr lang="cs-CZ" dirty="0"/>
          </a:p>
        </p:txBody>
      </p:sp>
      <p:pic>
        <p:nvPicPr>
          <p:cNvPr id="17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309" y="2330713"/>
            <a:ext cx="1624183" cy="121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309" y="3895304"/>
            <a:ext cx="1624183" cy="121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859" y="5359322"/>
            <a:ext cx="1624183" cy="121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álný bublinový popisek 11"/>
          <p:cNvSpPr/>
          <p:nvPr/>
        </p:nvSpPr>
        <p:spPr>
          <a:xfrm>
            <a:off x="289236" y="5586738"/>
            <a:ext cx="2532184" cy="818484"/>
          </a:xfrm>
          <a:prstGeom prst="wedgeEllipseCallout">
            <a:avLst>
              <a:gd name="adj1" fmla="val 29925"/>
              <a:gd name="adj2" fmla="val -8281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Změna adresy  x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2052" name="Picture 4" descr="Crying Emoji transparent PNG - Stick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4915" y="5751968"/>
            <a:ext cx="452440" cy="452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Šipka doprava 12"/>
          <p:cNvSpPr/>
          <p:nvPr/>
        </p:nvSpPr>
        <p:spPr>
          <a:xfrm rot="19420623">
            <a:off x="5538751" y="2587967"/>
            <a:ext cx="1211580" cy="22098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TextovéPole 13"/>
          <p:cNvSpPr txBox="1"/>
          <p:nvPr/>
        </p:nvSpPr>
        <p:spPr>
          <a:xfrm rot="19420623">
            <a:off x="4826253" y="2272114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Mám novou adresu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Šipka doprava 14"/>
          <p:cNvSpPr/>
          <p:nvPr/>
        </p:nvSpPr>
        <p:spPr>
          <a:xfrm rot="20645916">
            <a:off x="5948173" y="3483672"/>
            <a:ext cx="1211580" cy="22098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TextovéPole 19"/>
          <p:cNvSpPr txBox="1"/>
          <p:nvPr/>
        </p:nvSpPr>
        <p:spPr>
          <a:xfrm rot="20645916">
            <a:off x="5235675" y="3167819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Mám novou adresu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Šipka doprava 20"/>
          <p:cNvSpPr/>
          <p:nvPr/>
        </p:nvSpPr>
        <p:spPr>
          <a:xfrm>
            <a:off x="6172851" y="4434475"/>
            <a:ext cx="1211580" cy="22098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/>
          <p:cNvSpPr txBox="1"/>
          <p:nvPr/>
        </p:nvSpPr>
        <p:spPr>
          <a:xfrm>
            <a:off x="5720731" y="4118622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Mám novou adresu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Šipka doprava 22"/>
          <p:cNvSpPr/>
          <p:nvPr/>
        </p:nvSpPr>
        <p:spPr>
          <a:xfrm rot="1209755">
            <a:off x="5676135" y="5597074"/>
            <a:ext cx="1211580" cy="22098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4" name="TextovéPole 23"/>
          <p:cNvSpPr txBox="1"/>
          <p:nvPr/>
        </p:nvSpPr>
        <p:spPr>
          <a:xfrm rot="1209755">
            <a:off x="5387134" y="5265721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Mám novou adresu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5" name="Oválný bublinový popisek 24"/>
          <p:cNvSpPr/>
          <p:nvPr/>
        </p:nvSpPr>
        <p:spPr>
          <a:xfrm>
            <a:off x="3307571" y="5836077"/>
            <a:ext cx="2532184" cy="818484"/>
          </a:xfrm>
          <a:prstGeom prst="wedgeEllipseCallout">
            <a:avLst>
              <a:gd name="adj1" fmla="val -26388"/>
              <a:gd name="adj2" fmla="val -10234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… musí znát adresy Monitorů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26" name="Obrázek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725" y="6173360"/>
            <a:ext cx="500898" cy="50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20" grpId="0"/>
      <p:bldP spid="21" grpId="0" animBg="1"/>
      <p:bldP spid="22" grpId="0"/>
      <p:bldP spid="23" grpId="0" animBg="1"/>
      <p:bldP spid="24" grpId="0"/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471" y="2740554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841" y="4840221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870" y="1894532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5653" y="5476833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3307" y="2955752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Volný tvar 3"/>
          <p:cNvSpPr/>
          <p:nvPr/>
        </p:nvSpPr>
        <p:spPr>
          <a:xfrm>
            <a:off x="4015687" y="3580867"/>
            <a:ext cx="2020632" cy="1561275"/>
          </a:xfrm>
          <a:custGeom>
            <a:avLst/>
            <a:gdLst>
              <a:gd name="connsiteX0" fmla="*/ 0 w 2020632"/>
              <a:gd name="connsiteY0" fmla="*/ 0 h 1561275"/>
              <a:gd name="connsiteX1" fmla="*/ 57549 w 2020632"/>
              <a:gd name="connsiteY1" fmla="*/ 12789 h 1561275"/>
              <a:gd name="connsiteX2" fmla="*/ 76733 w 2020632"/>
              <a:gd name="connsiteY2" fmla="*/ 19183 h 1561275"/>
              <a:gd name="connsiteX3" fmla="*/ 127888 w 2020632"/>
              <a:gd name="connsiteY3" fmla="*/ 25578 h 1561275"/>
              <a:gd name="connsiteX4" fmla="*/ 179043 w 2020632"/>
              <a:gd name="connsiteY4" fmla="*/ 38367 h 1561275"/>
              <a:gd name="connsiteX5" fmla="*/ 198226 w 2020632"/>
              <a:gd name="connsiteY5" fmla="*/ 44761 h 1561275"/>
              <a:gd name="connsiteX6" fmla="*/ 255776 w 2020632"/>
              <a:gd name="connsiteY6" fmla="*/ 51155 h 1561275"/>
              <a:gd name="connsiteX7" fmla="*/ 415636 w 2020632"/>
              <a:gd name="connsiteY7" fmla="*/ 83127 h 1561275"/>
              <a:gd name="connsiteX8" fmla="*/ 505158 w 2020632"/>
              <a:gd name="connsiteY8" fmla="*/ 121494 h 1561275"/>
              <a:gd name="connsiteX9" fmla="*/ 537130 w 2020632"/>
              <a:gd name="connsiteY9" fmla="*/ 147071 h 1561275"/>
              <a:gd name="connsiteX10" fmla="*/ 556313 w 2020632"/>
              <a:gd name="connsiteY10" fmla="*/ 159860 h 1561275"/>
              <a:gd name="connsiteX11" fmla="*/ 588285 w 2020632"/>
              <a:gd name="connsiteY11" fmla="*/ 230199 h 1561275"/>
              <a:gd name="connsiteX12" fmla="*/ 613863 w 2020632"/>
              <a:gd name="connsiteY12" fmla="*/ 306932 h 1561275"/>
              <a:gd name="connsiteX13" fmla="*/ 626651 w 2020632"/>
              <a:gd name="connsiteY13" fmla="*/ 358087 h 1561275"/>
              <a:gd name="connsiteX14" fmla="*/ 639440 w 2020632"/>
              <a:gd name="connsiteY14" fmla="*/ 505158 h 1561275"/>
              <a:gd name="connsiteX15" fmla="*/ 645835 w 2020632"/>
              <a:gd name="connsiteY15" fmla="*/ 569102 h 1561275"/>
              <a:gd name="connsiteX16" fmla="*/ 665018 w 2020632"/>
              <a:gd name="connsiteY16" fmla="*/ 709779 h 1561275"/>
              <a:gd name="connsiteX17" fmla="*/ 671412 w 2020632"/>
              <a:gd name="connsiteY17" fmla="*/ 728962 h 1561275"/>
              <a:gd name="connsiteX18" fmla="*/ 786512 w 2020632"/>
              <a:gd name="connsiteY18" fmla="*/ 901611 h 1561275"/>
              <a:gd name="connsiteX19" fmla="*/ 869639 w 2020632"/>
              <a:gd name="connsiteY19" fmla="*/ 984739 h 1561275"/>
              <a:gd name="connsiteX20" fmla="*/ 1029499 w 2020632"/>
              <a:gd name="connsiteY20" fmla="*/ 1042288 h 1561275"/>
              <a:gd name="connsiteX21" fmla="*/ 1074260 w 2020632"/>
              <a:gd name="connsiteY21" fmla="*/ 1055077 h 1561275"/>
              <a:gd name="connsiteX22" fmla="*/ 1189359 w 2020632"/>
              <a:gd name="connsiteY22" fmla="*/ 1106232 h 1561275"/>
              <a:gd name="connsiteX23" fmla="*/ 1221331 w 2020632"/>
              <a:gd name="connsiteY23" fmla="*/ 1112627 h 1561275"/>
              <a:gd name="connsiteX24" fmla="*/ 1368403 w 2020632"/>
              <a:gd name="connsiteY24" fmla="*/ 1163782 h 1561275"/>
              <a:gd name="connsiteX25" fmla="*/ 1400375 w 2020632"/>
              <a:gd name="connsiteY25" fmla="*/ 1170176 h 1561275"/>
              <a:gd name="connsiteX26" fmla="*/ 1457924 w 2020632"/>
              <a:gd name="connsiteY26" fmla="*/ 1189360 h 1561275"/>
              <a:gd name="connsiteX27" fmla="*/ 1483502 w 2020632"/>
              <a:gd name="connsiteY27" fmla="*/ 1195754 h 1561275"/>
              <a:gd name="connsiteX28" fmla="*/ 1566629 w 2020632"/>
              <a:gd name="connsiteY28" fmla="*/ 1221332 h 1561275"/>
              <a:gd name="connsiteX29" fmla="*/ 1649756 w 2020632"/>
              <a:gd name="connsiteY29" fmla="*/ 1246909 h 1561275"/>
              <a:gd name="connsiteX30" fmla="*/ 1777644 w 2020632"/>
              <a:gd name="connsiteY30" fmla="*/ 1234120 h 1561275"/>
              <a:gd name="connsiteX31" fmla="*/ 1828800 w 2020632"/>
              <a:gd name="connsiteY31" fmla="*/ 1170176 h 1561275"/>
              <a:gd name="connsiteX32" fmla="*/ 1847983 w 2020632"/>
              <a:gd name="connsiteY32" fmla="*/ 1144599 h 1561275"/>
              <a:gd name="connsiteX33" fmla="*/ 1854377 w 2020632"/>
              <a:gd name="connsiteY33" fmla="*/ 1406769 h 1561275"/>
              <a:gd name="connsiteX34" fmla="*/ 1886349 w 2020632"/>
              <a:gd name="connsiteY34" fmla="*/ 1457925 h 1561275"/>
              <a:gd name="connsiteX35" fmla="*/ 1963082 w 2020632"/>
              <a:gd name="connsiteY35" fmla="*/ 1528263 h 1561275"/>
              <a:gd name="connsiteX36" fmla="*/ 1995054 w 2020632"/>
              <a:gd name="connsiteY36" fmla="*/ 1560235 h 1561275"/>
              <a:gd name="connsiteX37" fmla="*/ 2020632 w 2020632"/>
              <a:gd name="connsiteY37" fmla="*/ 1560235 h 156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20632" h="1561275">
                <a:moveTo>
                  <a:pt x="0" y="0"/>
                </a:moveTo>
                <a:cubicBezTo>
                  <a:pt x="21973" y="4395"/>
                  <a:pt x="36481" y="6770"/>
                  <a:pt x="57549" y="12789"/>
                </a:cubicBezTo>
                <a:cubicBezTo>
                  <a:pt x="64030" y="14641"/>
                  <a:pt x="70101" y="17977"/>
                  <a:pt x="76733" y="19183"/>
                </a:cubicBezTo>
                <a:cubicBezTo>
                  <a:pt x="93640" y="22257"/>
                  <a:pt x="110998" y="22411"/>
                  <a:pt x="127888" y="25578"/>
                </a:cubicBezTo>
                <a:cubicBezTo>
                  <a:pt x="145163" y="28817"/>
                  <a:pt x="162086" y="33742"/>
                  <a:pt x="179043" y="38367"/>
                </a:cubicBezTo>
                <a:cubicBezTo>
                  <a:pt x="185546" y="40140"/>
                  <a:pt x="191578" y="43653"/>
                  <a:pt x="198226" y="44761"/>
                </a:cubicBezTo>
                <a:cubicBezTo>
                  <a:pt x="217265" y="47934"/>
                  <a:pt x="236593" y="49024"/>
                  <a:pt x="255776" y="51155"/>
                </a:cubicBezTo>
                <a:cubicBezTo>
                  <a:pt x="443234" y="126140"/>
                  <a:pt x="165939" y="22855"/>
                  <a:pt x="415636" y="83127"/>
                </a:cubicBezTo>
                <a:cubicBezTo>
                  <a:pt x="447195" y="90745"/>
                  <a:pt x="476428" y="106373"/>
                  <a:pt x="505158" y="121494"/>
                </a:cubicBezTo>
                <a:cubicBezTo>
                  <a:pt x="517235" y="127850"/>
                  <a:pt x="526212" y="138882"/>
                  <a:pt x="537130" y="147071"/>
                </a:cubicBezTo>
                <a:cubicBezTo>
                  <a:pt x="543278" y="151682"/>
                  <a:pt x="549919" y="155597"/>
                  <a:pt x="556313" y="159860"/>
                </a:cubicBezTo>
                <a:cubicBezTo>
                  <a:pt x="567339" y="181913"/>
                  <a:pt x="582073" y="205350"/>
                  <a:pt x="588285" y="230199"/>
                </a:cubicBezTo>
                <a:cubicBezTo>
                  <a:pt x="605632" y="299586"/>
                  <a:pt x="589043" y="269701"/>
                  <a:pt x="613863" y="306932"/>
                </a:cubicBezTo>
                <a:cubicBezTo>
                  <a:pt x="618126" y="323984"/>
                  <a:pt x="624402" y="340655"/>
                  <a:pt x="626651" y="358087"/>
                </a:cubicBezTo>
                <a:cubicBezTo>
                  <a:pt x="632948" y="406891"/>
                  <a:pt x="634985" y="456151"/>
                  <a:pt x="639440" y="505158"/>
                </a:cubicBezTo>
                <a:cubicBezTo>
                  <a:pt x="641379" y="526491"/>
                  <a:pt x="643804" y="547777"/>
                  <a:pt x="645835" y="569102"/>
                </a:cubicBezTo>
                <a:cubicBezTo>
                  <a:pt x="652722" y="641411"/>
                  <a:pt x="649702" y="638306"/>
                  <a:pt x="665018" y="709779"/>
                </a:cubicBezTo>
                <a:cubicBezTo>
                  <a:pt x="666430" y="716370"/>
                  <a:pt x="668562" y="722854"/>
                  <a:pt x="671412" y="728962"/>
                </a:cubicBezTo>
                <a:cubicBezTo>
                  <a:pt x="706552" y="804262"/>
                  <a:pt x="722752" y="837850"/>
                  <a:pt x="786512" y="901611"/>
                </a:cubicBezTo>
                <a:cubicBezTo>
                  <a:pt x="814221" y="929320"/>
                  <a:pt x="832769" y="971466"/>
                  <a:pt x="869639" y="984739"/>
                </a:cubicBezTo>
                <a:lnTo>
                  <a:pt x="1029499" y="1042288"/>
                </a:lnTo>
                <a:cubicBezTo>
                  <a:pt x="1044174" y="1047332"/>
                  <a:pt x="1059852" y="1049314"/>
                  <a:pt x="1074260" y="1055077"/>
                </a:cubicBezTo>
                <a:cubicBezTo>
                  <a:pt x="1113242" y="1070670"/>
                  <a:pt x="1150261" y="1090933"/>
                  <a:pt x="1189359" y="1106232"/>
                </a:cubicBezTo>
                <a:cubicBezTo>
                  <a:pt x="1199480" y="1110192"/>
                  <a:pt x="1210984" y="1109301"/>
                  <a:pt x="1221331" y="1112627"/>
                </a:cubicBezTo>
                <a:cubicBezTo>
                  <a:pt x="1270746" y="1128510"/>
                  <a:pt x="1318988" y="1147899"/>
                  <a:pt x="1368403" y="1163782"/>
                </a:cubicBezTo>
                <a:cubicBezTo>
                  <a:pt x="1378750" y="1167108"/>
                  <a:pt x="1389925" y="1167190"/>
                  <a:pt x="1400375" y="1170176"/>
                </a:cubicBezTo>
                <a:cubicBezTo>
                  <a:pt x="1419818" y="1175731"/>
                  <a:pt x="1438597" y="1183413"/>
                  <a:pt x="1457924" y="1189360"/>
                </a:cubicBezTo>
                <a:cubicBezTo>
                  <a:pt x="1466324" y="1191945"/>
                  <a:pt x="1475052" y="1193340"/>
                  <a:pt x="1483502" y="1195754"/>
                </a:cubicBezTo>
                <a:cubicBezTo>
                  <a:pt x="1663439" y="1247163"/>
                  <a:pt x="1493157" y="1198725"/>
                  <a:pt x="1566629" y="1221332"/>
                </a:cubicBezTo>
                <a:cubicBezTo>
                  <a:pt x="1658192" y="1249506"/>
                  <a:pt x="1603052" y="1231342"/>
                  <a:pt x="1649756" y="1246909"/>
                </a:cubicBezTo>
                <a:cubicBezTo>
                  <a:pt x="1692385" y="1242646"/>
                  <a:pt x="1738266" y="1250996"/>
                  <a:pt x="1777644" y="1234120"/>
                </a:cubicBezTo>
                <a:cubicBezTo>
                  <a:pt x="1802733" y="1223367"/>
                  <a:pt x="1811936" y="1191639"/>
                  <a:pt x="1828800" y="1170176"/>
                </a:cubicBezTo>
                <a:cubicBezTo>
                  <a:pt x="1835384" y="1161796"/>
                  <a:pt x="1847983" y="1144599"/>
                  <a:pt x="1847983" y="1144599"/>
                </a:cubicBezTo>
                <a:cubicBezTo>
                  <a:pt x="1826026" y="1254383"/>
                  <a:pt x="1821339" y="1245710"/>
                  <a:pt x="1854377" y="1406769"/>
                </a:cubicBezTo>
                <a:cubicBezTo>
                  <a:pt x="1858418" y="1426467"/>
                  <a:pt x="1874284" y="1441838"/>
                  <a:pt x="1886349" y="1457925"/>
                </a:cubicBezTo>
                <a:cubicBezTo>
                  <a:pt x="1925541" y="1510182"/>
                  <a:pt x="1919225" y="1501949"/>
                  <a:pt x="1963082" y="1528263"/>
                </a:cubicBezTo>
                <a:cubicBezTo>
                  <a:pt x="1972109" y="1541803"/>
                  <a:pt x="1977502" y="1555220"/>
                  <a:pt x="1995054" y="1560235"/>
                </a:cubicBezTo>
                <a:cubicBezTo>
                  <a:pt x="2003252" y="1562577"/>
                  <a:pt x="2012106" y="1560235"/>
                  <a:pt x="2020632" y="1560235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Volný tvar 8"/>
          <p:cNvSpPr/>
          <p:nvPr/>
        </p:nvSpPr>
        <p:spPr>
          <a:xfrm>
            <a:off x="3113266" y="3678064"/>
            <a:ext cx="4457875" cy="1676082"/>
          </a:xfrm>
          <a:custGeom>
            <a:avLst/>
            <a:gdLst>
              <a:gd name="connsiteX0" fmla="*/ 0 w 4457875"/>
              <a:gd name="connsiteY0" fmla="*/ 1611390 h 1676082"/>
              <a:gd name="connsiteX1" fmla="*/ 818484 w 4457875"/>
              <a:gd name="connsiteY1" fmla="*/ 1611390 h 1676082"/>
              <a:gd name="connsiteX2" fmla="*/ 856851 w 4457875"/>
              <a:gd name="connsiteY2" fmla="*/ 1579418 h 1676082"/>
              <a:gd name="connsiteX3" fmla="*/ 895217 w 4457875"/>
              <a:gd name="connsiteY3" fmla="*/ 1502685 h 1676082"/>
              <a:gd name="connsiteX4" fmla="*/ 901612 w 4457875"/>
              <a:gd name="connsiteY4" fmla="*/ 1477107 h 1676082"/>
              <a:gd name="connsiteX5" fmla="*/ 933584 w 4457875"/>
              <a:gd name="connsiteY5" fmla="*/ 1406769 h 1676082"/>
              <a:gd name="connsiteX6" fmla="*/ 946372 w 4457875"/>
              <a:gd name="connsiteY6" fmla="*/ 1003921 h 1676082"/>
              <a:gd name="connsiteX7" fmla="*/ 959161 w 4457875"/>
              <a:gd name="connsiteY7" fmla="*/ 984738 h 1676082"/>
              <a:gd name="connsiteX8" fmla="*/ 991133 w 4457875"/>
              <a:gd name="connsiteY8" fmla="*/ 888822 h 1676082"/>
              <a:gd name="connsiteX9" fmla="*/ 1003922 w 4457875"/>
              <a:gd name="connsiteY9" fmla="*/ 856850 h 1676082"/>
              <a:gd name="connsiteX10" fmla="*/ 1240515 w 4457875"/>
              <a:gd name="connsiteY10" fmla="*/ 652229 h 1676082"/>
              <a:gd name="connsiteX11" fmla="*/ 1419558 w 4457875"/>
              <a:gd name="connsiteY11" fmla="*/ 543524 h 1676082"/>
              <a:gd name="connsiteX12" fmla="*/ 1464319 w 4457875"/>
              <a:gd name="connsiteY12" fmla="*/ 524341 h 1676082"/>
              <a:gd name="connsiteX13" fmla="*/ 1630574 w 4457875"/>
              <a:gd name="connsiteY13" fmla="*/ 466791 h 1676082"/>
              <a:gd name="connsiteX14" fmla="*/ 1943900 w 4457875"/>
              <a:gd name="connsiteY14" fmla="*/ 383664 h 1676082"/>
              <a:gd name="connsiteX15" fmla="*/ 2257225 w 4457875"/>
              <a:gd name="connsiteY15" fmla="*/ 319720 h 1676082"/>
              <a:gd name="connsiteX16" fmla="*/ 2436269 w 4457875"/>
              <a:gd name="connsiteY16" fmla="*/ 287748 h 1676082"/>
              <a:gd name="connsiteX17" fmla="*/ 2755989 w 4457875"/>
              <a:gd name="connsiteY17" fmla="*/ 255776 h 1676082"/>
              <a:gd name="connsiteX18" fmla="*/ 2819933 w 4457875"/>
              <a:gd name="connsiteY18" fmla="*/ 249381 h 1676082"/>
              <a:gd name="connsiteX19" fmla="*/ 3286725 w 4457875"/>
              <a:gd name="connsiteY19" fmla="*/ 236593 h 1676082"/>
              <a:gd name="connsiteX20" fmla="*/ 4092420 w 4457875"/>
              <a:gd name="connsiteY20" fmla="*/ 204621 h 1676082"/>
              <a:gd name="connsiteX21" fmla="*/ 4117998 w 4457875"/>
              <a:gd name="connsiteY21" fmla="*/ 191832 h 1676082"/>
              <a:gd name="connsiteX22" fmla="*/ 4213914 w 4457875"/>
              <a:gd name="connsiteY22" fmla="*/ 159860 h 1676082"/>
              <a:gd name="connsiteX23" fmla="*/ 4277858 w 4457875"/>
              <a:gd name="connsiteY23" fmla="*/ 121493 h 1676082"/>
              <a:gd name="connsiteX24" fmla="*/ 4297041 w 4457875"/>
              <a:gd name="connsiteY24" fmla="*/ 115099 h 1676082"/>
              <a:gd name="connsiteX25" fmla="*/ 4348196 w 4457875"/>
              <a:gd name="connsiteY25" fmla="*/ 95916 h 1676082"/>
              <a:gd name="connsiteX26" fmla="*/ 4405746 w 4457875"/>
              <a:gd name="connsiteY26" fmla="*/ 57549 h 1676082"/>
              <a:gd name="connsiteX27" fmla="*/ 4456901 w 4457875"/>
              <a:gd name="connsiteY27" fmla="*/ 12788 h 1676082"/>
              <a:gd name="connsiteX28" fmla="*/ 4456901 w 4457875"/>
              <a:gd name="connsiteY28" fmla="*/ 0 h 1676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457875" h="1676082">
                <a:moveTo>
                  <a:pt x="0" y="1611390"/>
                </a:moveTo>
                <a:cubicBezTo>
                  <a:pt x="278026" y="1730542"/>
                  <a:pt x="89920" y="1657284"/>
                  <a:pt x="818484" y="1611390"/>
                </a:cubicBezTo>
                <a:cubicBezTo>
                  <a:pt x="835099" y="1610343"/>
                  <a:pt x="844062" y="1590075"/>
                  <a:pt x="856851" y="1579418"/>
                </a:cubicBezTo>
                <a:cubicBezTo>
                  <a:pt x="874946" y="1525130"/>
                  <a:pt x="844468" y="1612641"/>
                  <a:pt x="895217" y="1502685"/>
                </a:cubicBezTo>
                <a:cubicBezTo>
                  <a:pt x="898900" y="1494705"/>
                  <a:pt x="898232" y="1485219"/>
                  <a:pt x="901612" y="1477107"/>
                </a:cubicBezTo>
                <a:cubicBezTo>
                  <a:pt x="949273" y="1362721"/>
                  <a:pt x="914418" y="1464262"/>
                  <a:pt x="933584" y="1406769"/>
                </a:cubicBezTo>
                <a:cubicBezTo>
                  <a:pt x="937847" y="1272486"/>
                  <a:pt x="938245" y="1138025"/>
                  <a:pt x="946372" y="1003921"/>
                </a:cubicBezTo>
                <a:cubicBezTo>
                  <a:pt x="946837" y="996250"/>
                  <a:pt x="956376" y="991901"/>
                  <a:pt x="959161" y="984738"/>
                </a:cubicBezTo>
                <a:cubicBezTo>
                  <a:pt x="971376" y="953328"/>
                  <a:pt x="980000" y="920631"/>
                  <a:pt x="991133" y="888822"/>
                </a:cubicBezTo>
                <a:cubicBezTo>
                  <a:pt x="994925" y="877988"/>
                  <a:pt x="996574" y="865668"/>
                  <a:pt x="1003922" y="856850"/>
                </a:cubicBezTo>
                <a:cubicBezTo>
                  <a:pt x="1122180" y="714940"/>
                  <a:pt x="1099887" y="753481"/>
                  <a:pt x="1240515" y="652229"/>
                </a:cubicBezTo>
                <a:cubicBezTo>
                  <a:pt x="1357565" y="567953"/>
                  <a:pt x="1143461" y="686332"/>
                  <a:pt x="1419558" y="543524"/>
                </a:cubicBezTo>
                <a:cubicBezTo>
                  <a:pt x="1433976" y="536066"/>
                  <a:pt x="1449064" y="529888"/>
                  <a:pt x="1464319" y="524341"/>
                </a:cubicBezTo>
                <a:cubicBezTo>
                  <a:pt x="1519433" y="504300"/>
                  <a:pt x="1574300" y="483298"/>
                  <a:pt x="1630574" y="466791"/>
                </a:cubicBezTo>
                <a:cubicBezTo>
                  <a:pt x="1734260" y="436376"/>
                  <a:pt x="1838418" y="407105"/>
                  <a:pt x="1943900" y="383664"/>
                </a:cubicBezTo>
                <a:cubicBezTo>
                  <a:pt x="2055814" y="358794"/>
                  <a:pt x="2117182" y="344728"/>
                  <a:pt x="2257225" y="319720"/>
                </a:cubicBezTo>
                <a:cubicBezTo>
                  <a:pt x="2316906" y="309063"/>
                  <a:pt x="2376136" y="295457"/>
                  <a:pt x="2436269" y="287748"/>
                </a:cubicBezTo>
                <a:cubicBezTo>
                  <a:pt x="2542504" y="274128"/>
                  <a:pt x="2649416" y="266433"/>
                  <a:pt x="2755989" y="255776"/>
                </a:cubicBezTo>
                <a:cubicBezTo>
                  <a:pt x="2777304" y="253644"/>
                  <a:pt x="2798520" y="249968"/>
                  <a:pt x="2819933" y="249381"/>
                </a:cubicBezTo>
                <a:lnTo>
                  <a:pt x="3286725" y="236593"/>
                </a:lnTo>
                <a:lnTo>
                  <a:pt x="4092420" y="204621"/>
                </a:lnTo>
                <a:cubicBezTo>
                  <a:pt x="4100946" y="200358"/>
                  <a:pt x="4109147" y="195372"/>
                  <a:pt x="4117998" y="191832"/>
                </a:cubicBezTo>
                <a:cubicBezTo>
                  <a:pt x="4177545" y="168013"/>
                  <a:pt x="4170843" y="170627"/>
                  <a:pt x="4213914" y="159860"/>
                </a:cubicBezTo>
                <a:cubicBezTo>
                  <a:pt x="4235229" y="147071"/>
                  <a:pt x="4255972" y="133278"/>
                  <a:pt x="4277858" y="121493"/>
                </a:cubicBezTo>
                <a:cubicBezTo>
                  <a:pt x="4283793" y="118297"/>
                  <a:pt x="4290707" y="117402"/>
                  <a:pt x="4297041" y="115099"/>
                </a:cubicBezTo>
                <a:cubicBezTo>
                  <a:pt x="4314156" y="108876"/>
                  <a:pt x="4332101" y="104437"/>
                  <a:pt x="4348196" y="95916"/>
                </a:cubicBezTo>
                <a:cubicBezTo>
                  <a:pt x="4368572" y="85129"/>
                  <a:pt x="4386985" y="70950"/>
                  <a:pt x="4405746" y="57549"/>
                </a:cubicBezTo>
                <a:cubicBezTo>
                  <a:pt x="4410809" y="53933"/>
                  <a:pt x="4450577" y="23328"/>
                  <a:pt x="4456901" y="12788"/>
                </a:cubicBezTo>
                <a:cubicBezTo>
                  <a:pt x="4459094" y="9133"/>
                  <a:pt x="4456901" y="4263"/>
                  <a:pt x="4456901" y="0"/>
                </a:cubicBezTo>
              </a:path>
            </a:pathLst>
          </a:cu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Volný tvar 9"/>
          <p:cNvSpPr/>
          <p:nvPr/>
        </p:nvSpPr>
        <p:spPr>
          <a:xfrm>
            <a:off x="3357063" y="2947226"/>
            <a:ext cx="4137180" cy="2954215"/>
          </a:xfrm>
          <a:custGeom>
            <a:avLst/>
            <a:gdLst>
              <a:gd name="connsiteX0" fmla="*/ 0 w 4137180"/>
              <a:gd name="connsiteY0" fmla="*/ 2954215 h 2954215"/>
              <a:gd name="connsiteX1" fmla="*/ 51155 w 4137180"/>
              <a:gd name="connsiteY1" fmla="*/ 2941427 h 2954215"/>
              <a:gd name="connsiteX2" fmla="*/ 108704 w 4137180"/>
              <a:gd name="connsiteY2" fmla="*/ 2883877 h 2954215"/>
              <a:gd name="connsiteX3" fmla="*/ 185437 w 4137180"/>
              <a:gd name="connsiteY3" fmla="*/ 2800750 h 2954215"/>
              <a:gd name="connsiteX4" fmla="*/ 268565 w 4137180"/>
              <a:gd name="connsiteY4" fmla="*/ 2666467 h 2954215"/>
              <a:gd name="connsiteX5" fmla="*/ 306931 w 4137180"/>
              <a:gd name="connsiteY5" fmla="*/ 2615312 h 2954215"/>
              <a:gd name="connsiteX6" fmla="*/ 377270 w 4137180"/>
              <a:gd name="connsiteY6" fmla="*/ 2532185 h 2954215"/>
              <a:gd name="connsiteX7" fmla="*/ 409242 w 4137180"/>
              <a:gd name="connsiteY7" fmla="*/ 2468241 h 2954215"/>
              <a:gd name="connsiteX8" fmla="*/ 415636 w 4137180"/>
              <a:gd name="connsiteY8" fmla="*/ 2449057 h 2954215"/>
              <a:gd name="connsiteX9" fmla="*/ 434819 w 4137180"/>
              <a:gd name="connsiteY9" fmla="*/ 2378719 h 2954215"/>
              <a:gd name="connsiteX10" fmla="*/ 454002 w 4137180"/>
              <a:gd name="connsiteY10" fmla="*/ 2238042 h 2954215"/>
              <a:gd name="connsiteX11" fmla="*/ 466791 w 4137180"/>
              <a:gd name="connsiteY11" fmla="*/ 2154915 h 2954215"/>
              <a:gd name="connsiteX12" fmla="*/ 492369 w 4137180"/>
              <a:gd name="connsiteY12" fmla="*/ 1553841 h 2954215"/>
              <a:gd name="connsiteX13" fmla="*/ 505158 w 4137180"/>
              <a:gd name="connsiteY13" fmla="*/ 1534657 h 2954215"/>
              <a:gd name="connsiteX14" fmla="*/ 556313 w 4137180"/>
              <a:gd name="connsiteY14" fmla="*/ 1470713 h 2954215"/>
              <a:gd name="connsiteX15" fmla="*/ 633046 w 4137180"/>
              <a:gd name="connsiteY15" fmla="*/ 1406769 h 2954215"/>
              <a:gd name="connsiteX16" fmla="*/ 645835 w 4137180"/>
              <a:gd name="connsiteY16" fmla="*/ 1387586 h 2954215"/>
              <a:gd name="connsiteX17" fmla="*/ 728962 w 4137180"/>
              <a:gd name="connsiteY17" fmla="*/ 1323642 h 2954215"/>
              <a:gd name="connsiteX18" fmla="*/ 850456 w 4137180"/>
              <a:gd name="connsiteY18" fmla="*/ 1189359 h 2954215"/>
              <a:gd name="connsiteX19" fmla="*/ 869639 w 4137180"/>
              <a:gd name="connsiteY19" fmla="*/ 1099838 h 2954215"/>
              <a:gd name="connsiteX20" fmla="*/ 850456 w 4137180"/>
              <a:gd name="connsiteY20" fmla="*/ 869639 h 2954215"/>
              <a:gd name="connsiteX21" fmla="*/ 844061 w 4137180"/>
              <a:gd name="connsiteY21" fmla="*/ 850456 h 2954215"/>
              <a:gd name="connsiteX22" fmla="*/ 837667 w 4137180"/>
              <a:gd name="connsiteY22" fmla="*/ 805695 h 2954215"/>
              <a:gd name="connsiteX23" fmla="*/ 805695 w 4137180"/>
              <a:gd name="connsiteY23" fmla="*/ 748146 h 2954215"/>
              <a:gd name="connsiteX24" fmla="*/ 792906 w 4137180"/>
              <a:gd name="connsiteY24" fmla="*/ 728962 h 2954215"/>
              <a:gd name="connsiteX25" fmla="*/ 767328 w 4137180"/>
              <a:gd name="connsiteY25" fmla="*/ 703385 h 2954215"/>
              <a:gd name="connsiteX26" fmla="*/ 716173 w 4137180"/>
              <a:gd name="connsiteY26" fmla="*/ 709779 h 2954215"/>
              <a:gd name="connsiteX27" fmla="*/ 728962 w 4137180"/>
              <a:gd name="connsiteY27" fmla="*/ 901611 h 2954215"/>
              <a:gd name="connsiteX28" fmla="*/ 748145 w 4137180"/>
              <a:gd name="connsiteY28" fmla="*/ 952766 h 2954215"/>
              <a:gd name="connsiteX29" fmla="*/ 754539 w 4137180"/>
              <a:gd name="connsiteY29" fmla="*/ 978344 h 2954215"/>
              <a:gd name="connsiteX30" fmla="*/ 812089 w 4137180"/>
              <a:gd name="connsiteY30" fmla="*/ 1067866 h 2954215"/>
              <a:gd name="connsiteX31" fmla="*/ 850456 w 4137180"/>
              <a:gd name="connsiteY31" fmla="*/ 1125415 h 2954215"/>
              <a:gd name="connsiteX32" fmla="*/ 856850 w 4137180"/>
              <a:gd name="connsiteY32" fmla="*/ 1144599 h 2954215"/>
              <a:gd name="connsiteX33" fmla="*/ 882428 w 4137180"/>
              <a:gd name="connsiteY33" fmla="*/ 1202148 h 2954215"/>
              <a:gd name="connsiteX34" fmla="*/ 901611 w 4137180"/>
              <a:gd name="connsiteY34" fmla="*/ 1272487 h 2954215"/>
              <a:gd name="connsiteX35" fmla="*/ 946372 w 4137180"/>
              <a:gd name="connsiteY35" fmla="*/ 1342825 h 2954215"/>
              <a:gd name="connsiteX36" fmla="*/ 1003921 w 4137180"/>
              <a:gd name="connsiteY36" fmla="*/ 1425953 h 2954215"/>
              <a:gd name="connsiteX37" fmla="*/ 1010316 w 4137180"/>
              <a:gd name="connsiteY37" fmla="*/ 1445136 h 2954215"/>
              <a:gd name="connsiteX38" fmla="*/ 1080654 w 4137180"/>
              <a:gd name="connsiteY38" fmla="*/ 1541052 h 2954215"/>
              <a:gd name="connsiteX39" fmla="*/ 1176570 w 4137180"/>
              <a:gd name="connsiteY39" fmla="*/ 1803222 h 2954215"/>
              <a:gd name="connsiteX40" fmla="*/ 1208542 w 4137180"/>
              <a:gd name="connsiteY40" fmla="*/ 1841589 h 2954215"/>
              <a:gd name="connsiteX41" fmla="*/ 1310853 w 4137180"/>
              <a:gd name="connsiteY41" fmla="*/ 1937505 h 2954215"/>
              <a:gd name="connsiteX42" fmla="*/ 1362008 w 4137180"/>
              <a:gd name="connsiteY42" fmla="*/ 1969477 h 2954215"/>
              <a:gd name="connsiteX43" fmla="*/ 1528263 w 4137180"/>
              <a:gd name="connsiteY43" fmla="*/ 2097365 h 2954215"/>
              <a:gd name="connsiteX44" fmla="*/ 1681728 w 4137180"/>
              <a:gd name="connsiteY44" fmla="*/ 2218859 h 2954215"/>
              <a:gd name="connsiteX45" fmla="*/ 1720095 w 4137180"/>
              <a:gd name="connsiteY45" fmla="*/ 2263620 h 2954215"/>
              <a:gd name="connsiteX46" fmla="*/ 1752067 w 4137180"/>
              <a:gd name="connsiteY46" fmla="*/ 2333958 h 2954215"/>
              <a:gd name="connsiteX47" fmla="*/ 1758461 w 4137180"/>
              <a:gd name="connsiteY47" fmla="*/ 2359536 h 2954215"/>
              <a:gd name="connsiteX48" fmla="*/ 1771250 w 4137180"/>
              <a:gd name="connsiteY48" fmla="*/ 2455452 h 2954215"/>
              <a:gd name="connsiteX49" fmla="*/ 1777644 w 4137180"/>
              <a:gd name="connsiteY49" fmla="*/ 2481029 h 2954215"/>
              <a:gd name="connsiteX50" fmla="*/ 1809616 w 4137180"/>
              <a:gd name="connsiteY50" fmla="*/ 2519396 h 2954215"/>
              <a:gd name="connsiteX51" fmla="*/ 1816011 w 4137180"/>
              <a:gd name="connsiteY51" fmla="*/ 2538579 h 2954215"/>
              <a:gd name="connsiteX52" fmla="*/ 1841588 w 4137180"/>
              <a:gd name="connsiteY52" fmla="*/ 2589734 h 2954215"/>
              <a:gd name="connsiteX53" fmla="*/ 1873560 w 4137180"/>
              <a:gd name="connsiteY53" fmla="*/ 2647284 h 2954215"/>
              <a:gd name="connsiteX54" fmla="*/ 1892744 w 4137180"/>
              <a:gd name="connsiteY54" fmla="*/ 2698439 h 2954215"/>
              <a:gd name="connsiteX55" fmla="*/ 1905532 w 4137180"/>
              <a:gd name="connsiteY55" fmla="*/ 2736806 h 2954215"/>
              <a:gd name="connsiteX56" fmla="*/ 1924716 w 4137180"/>
              <a:gd name="connsiteY56" fmla="*/ 2755989 h 2954215"/>
              <a:gd name="connsiteX57" fmla="*/ 1911927 w 4137180"/>
              <a:gd name="connsiteY57" fmla="*/ 2717622 h 2954215"/>
              <a:gd name="connsiteX58" fmla="*/ 1771250 w 4137180"/>
              <a:gd name="connsiteY58" fmla="*/ 2564157 h 2954215"/>
              <a:gd name="connsiteX59" fmla="*/ 1732884 w 4137180"/>
              <a:gd name="connsiteY59" fmla="*/ 2513001 h 2954215"/>
              <a:gd name="connsiteX60" fmla="*/ 1681728 w 4137180"/>
              <a:gd name="connsiteY60" fmla="*/ 2455452 h 2954215"/>
              <a:gd name="connsiteX61" fmla="*/ 1643362 w 4137180"/>
              <a:gd name="connsiteY61" fmla="*/ 2404297 h 2954215"/>
              <a:gd name="connsiteX62" fmla="*/ 1368402 w 4137180"/>
              <a:gd name="connsiteY62" fmla="*/ 2372325 h 2954215"/>
              <a:gd name="connsiteX63" fmla="*/ 991132 w 4137180"/>
              <a:gd name="connsiteY63" fmla="*/ 2321169 h 2954215"/>
              <a:gd name="connsiteX64" fmla="*/ 703384 w 4137180"/>
              <a:gd name="connsiteY64" fmla="*/ 2270014 h 2954215"/>
              <a:gd name="connsiteX65" fmla="*/ 485974 w 4137180"/>
              <a:gd name="connsiteY65" fmla="*/ 2301986 h 2954215"/>
              <a:gd name="connsiteX66" fmla="*/ 441214 w 4137180"/>
              <a:gd name="connsiteY66" fmla="*/ 2359536 h 2954215"/>
              <a:gd name="connsiteX67" fmla="*/ 396453 w 4137180"/>
              <a:gd name="connsiteY67" fmla="*/ 2397902 h 2954215"/>
              <a:gd name="connsiteX68" fmla="*/ 306931 w 4137180"/>
              <a:gd name="connsiteY68" fmla="*/ 2378719 h 2954215"/>
              <a:gd name="connsiteX69" fmla="*/ 262170 w 4137180"/>
              <a:gd name="connsiteY69" fmla="*/ 2353141 h 2954215"/>
              <a:gd name="connsiteX70" fmla="*/ 159860 w 4137180"/>
              <a:gd name="connsiteY70" fmla="*/ 2270014 h 2954215"/>
              <a:gd name="connsiteX71" fmla="*/ 95916 w 4137180"/>
              <a:gd name="connsiteY71" fmla="*/ 2244436 h 2954215"/>
              <a:gd name="connsiteX72" fmla="*/ 38366 w 4137180"/>
              <a:gd name="connsiteY72" fmla="*/ 2218859 h 2954215"/>
              <a:gd name="connsiteX73" fmla="*/ 249381 w 4137180"/>
              <a:gd name="connsiteY73" fmla="*/ 2186887 h 2954215"/>
              <a:gd name="connsiteX74" fmla="*/ 530735 w 4137180"/>
              <a:gd name="connsiteY74" fmla="*/ 2129337 h 2954215"/>
              <a:gd name="connsiteX75" fmla="*/ 818484 w 4137180"/>
              <a:gd name="connsiteY75" fmla="*/ 2046210 h 2954215"/>
              <a:gd name="connsiteX76" fmla="*/ 1266092 w 4137180"/>
              <a:gd name="connsiteY76" fmla="*/ 1796828 h 2954215"/>
              <a:gd name="connsiteX77" fmla="*/ 1515474 w 4137180"/>
              <a:gd name="connsiteY77" fmla="*/ 1579418 h 2954215"/>
              <a:gd name="connsiteX78" fmla="*/ 1662545 w 4137180"/>
              <a:gd name="connsiteY78" fmla="*/ 1342825 h 2954215"/>
              <a:gd name="connsiteX79" fmla="*/ 1732884 w 4137180"/>
              <a:gd name="connsiteY79" fmla="*/ 1234120 h 2954215"/>
              <a:gd name="connsiteX80" fmla="*/ 1803222 w 4137180"/>
              <a:gd name="connsiteY80" fmla="*/ 1131810 h 2954215"/>
              <a:gd name="connsiteX81" fmla="*/ 1873560 w 4137180"/>
              <a:gd name="connsiteY81" fmla="*/ 1016711 h 2954215"/>
              <a:gd name="connsiteX82" fmla="*/ 1911927 w 4137180"/>
              <a:gd name="connsiteY82" fmla="*/ 895217 h 2954215"/>
              <a:gd name="connsiteX83" fmla="*/ 1918321 w 4137180"/>
              <a:gd name="connsiteY83" fmla="*/ 415636 h 2954215"/>
              <a:gd name="connsiteX84" fmla="*/ 1950293 w 4137180"/>
              <a:gd name="connsiteY84" fmla="*/ 383664 h 2954215"/>
              <a:gd name="connsiteX85" fmla="*/ 1956688 w 4137180"/>
              <a:gd name="connsiteY85" fmla="*/ 402848 h 2954215"/>
              <a:gd name="connsiteX86" fmla="*/ 1899138 w 4137180"/>
              <a:gd name="connsiteY86" fmla="*/ 543525 h 2954215"/>
              <a:gd name="connsiteX87" fmla="*/ 1873560 w 4137180"/>
              <a:gd name="connsiteY87" fmla="*/ 620257 h 2954215"/>
              <a:gd name="connsiteX88" fmla="*/ 1822405 w 4137180"/>
              <a:gd name="connsiteY88" fmla="*/ 748146 h 2954215"/>
              <a:gd name="connsiteX89" fmla="*/ 1828800 w 4137180"/>
              <a:gd name="connsiteY89" fmla="*/ 856850 h 2954215"/>
              <a:gd name="connsiteX90" fmla="*/ 1847983 w 4137180"/>
              <a:gd name="connsiteY90" fmla="*/ 895217 h 2954215"/>
              <a:gd name="connsiteX91" fmla="*/ 2244436 w 4137180"/>
              <a:gd name="connsiteY91" fmla="*/ 1042288 h 2954215"/>
              <a:gd name="connsiteX92" fmla="*/ 2749594 w 4137180"/>
              <a:gd name="connsiteY92" fmla="*/ 1195754 h 2954215"/>
              <a:gd name="connsiteX93" fmla="*/ 3082103 w 4137180"/>
              <a:gd name="connsiteY93" fmla="*/ 1266092 h 2954215"/>
              <a:gd name="connsiteX94" fmla="*/ 3721544 w 4137180"/>
              <a:gd name="connsiteY94" fmla="*/ 1182965 h 2954215"/>
              <a:gd name="connsiteX95" fmla="*/ 3804671 w 4137180"/>
              <a:gd name="connsiteY95" fmla="*/ 1099838 h 2954215"/>
              <a:gd name="connsiteX96" fmla="*/ 3868615 w 4137180"/>
              <a:gd name="connsiteY96" fmla="*/ 908006 h 2954215"/>
              <a:gd name="connsiteX97" fmla="*/ 3887798 w 4137180"/>
              <a:gd name="connsiteY97" fmla="*/ 824878 h 2954215"/>
              <a:gd name="connsiteX98" fmla="*/ 3900587 w 4137180"/>
              <a:gd name="connsiteY98" fmla="*/ 786512 h 2954215"/>
              <a:gd name="connsiteX99" fmla="*/ 3983714 w 4137180"/>
              <a:gd name="connsiteY99" fmla="*/ 748146 h 2954215"/>
              <a:gd name="connsiteX100" fmla="*/ 4098814 w 4137180"/>
              <a:gd name="connsiteY100" fmla="*/ 709779 h 2954215"/>
              <a:gd name="connsiteX101" fmla="*/ 4117997 w 4137180"/>
              <a:gd name="connsiteY101" fmla="*/ 696990 h 2954215"/>
              <a:gd name="connsiteX102" fmla="*/ 4137180 w 4137180"/>
              <a:gd name="connsiteY102" fmla="*/ 690596 h 2954215"/>
              <a:gd name="connsiteX103" fmla="*/ 4117997 w 4137180"/>
              <a:gd name="connsiteY103" fmla="*/ 677807 h 2954215"/>
              <a:gd name="connsiteX104" fmla="*/ 3938953 w 4137180"/>
              <a:gd name="connsiteY104" fmla="*/ 690596 h 2954215"/>
              <a:gd name="connsiteX105" fmla="*/ 3862221 w 4137180"/>
              <a:gd name="connsiteY105" fmla="*/ 728962 h 2954215"/>
              <a:gd name="connsiteX106" fmla="*/ 3798277 w 4137180"/>
              <a:gd name="connsiteY106" fmla="*/ 767329 h 2954215"/>
              <a:gd name="connsiteX107" fmla="*/ 3638416 w 4137180"/>
              <a:gd name="connsiteY107" fmla="*/ 908006 h 2954215"/>
              <a:gd name="connsiteX108" fmla="*/ 3472162 w 4137180"/>
              <a:gd name="connsiteY108" fmla="*/ 1131810 h 2954215"/>
              <a:gd name="connsiteX109" fmla="*/ 3293118 w 4137180"/>
              <a:gd name="connsiteY109" fmla="*/ 1291670 h 2954215"/>
              <a:gd name="connsiteX110" fmla="*/ 3018159 w 4137180"/>
              <a:gd name="connsiteY110" fmla="*/ 1553841 h 2954215"/>
              <a:gd name="connsiteX111" fmla="*/ 2928637 w 4137180"/>
              <a:gd name="connsiteY111" fmla="*/ 1707306 h 2954215"/>
              <a:gd name="connsiteX112" fmla="*/ 2826327 w 4137180"/>
              <a:gd name="connsiteY112" fmla="*/ 2020632 h 2954215"/>
              <a:gd name="connsiteX113" fmla="*/ 2807144 w 4137180"/>
              <a:gd name="connsiteY113" fmla="*/ 2122943 h 2954215"/>
              <a:gd name="connsiteX114" fmla="*/ 2800749 w 4137180"/>
              <a:gd name="connsiteY114" fmla="*/ 2180492 h 2954215"/>
              <a:gd name="connsiteX115" fmla="*/ 2724016 w 4137180"/>
              <a:gd name="connsiteY115" fmla="*/ 2282803 h 2954215"/>
              <a:gd name="connsiteX116" fmla="*/ 2647284 w 4137180"/>
              <a:gd name="connsiteY116" fmla="*/ 2327564 h 2954215"/>
              <a:gd name="connsiteX117" fmla="*/ 2621706 w 4137180"/>
              <a:gd name="connsiteY117" fmla="*/ 2333958 h 2954215"/>
              <a:gd name="connsiteX118" fmla="*/ 2602523 w 4137180"/>
              <a:gd name="connsiteY118" fmla="*/ 2353141 h 2954215"/>
              <a:gd name="connsiteX119" fmla="*/ 2468240 w 4137180"/>
              <a:gd name="connsiteY119" fmla="*/ 2378719 h 2954215"/>
              <a:gd name="connsiteX120" fmla="*/ 2404296 w 4137180"/>
              <a:gd name="connsiteY120" fmla="*/ 2391508 h 2954215"/>
              <a:gd name="connsiteX121" fmla="*/ 2391507 w 4137180"/>
              <a:gd name="connsiteY121" fmla="*/ 2410691 h 2954215"/>
              <a:gd name="connsiteX122" fmla="*/ 2372324 w 4137180"/>
              <a:gd name="connsiteY122" fmla="*/ 2308380 h 2954215"/>
              <a:gd name="connsiteX123" fmla="*/ 2365930 w 4137180"/>
              <a:gd name="connsiteY123" fmla="*/ 2289197 h 2954215"/>
              <a:gd name="connsiteX124" fmla="*/ 2397902 w 4137180"/>
              <a:gd name="connsiteY124" fmla="*/ 2225253 h 2954215"/>
              <a:gd name="connsiteX125" fmla="*/ 2423479 w 4137180"/>
              <a:gd name="connsiteY125" fmla="*/ 2218859 h 2954215"/>
              <a:gd name="connsiteX126" fmla="*/ 2449057 w 4137180"/>
              <a:gd name="connsiteY126" fmla="*/ 2206070 h 2954215"/>
              <a:gd name="connsiteX127" fmla="*/ 2468240 w 4137180"/>
              <a:gd name="connsiteY127" fmla="*/ 2180492 h 2954215"/>
              <a:gd name="connsiteX128" fmla="*/ 2474635 w 4137180"/>
              <a:gd name="connsiteY128" fmla="*/ 2161309 h 2954215"/>
              <a:gd name="connsiteX129" fmla="*/ 2500212 w 4137180"/>
              <a:gd name="connsiteY129" fmla="*/ 2148520 h 2954215"/>
              <a:gd name="connsiteX130" fmla="*/ 2544973 w 4137180"/>
              <a:gd name="connsiteY130" fmla="*/ 2129337 h 2954215"/>
              <a:gd name="connsiteX131" fmla="*/ 2557762 w 4137180"/>
              <a:gd name="connsiteY131" fmla="*/ 2110154 h 2954215"/>
              <a:gd name="connsiteX132" fmla="*/ 2461846 w 4137180"/>
              <a:gd name="connsiteY132" fmla="*/ 1963083 h 2954215"/>
              <a:gd name="connsiteX133" fmla="*/ 2417085 w 4137180"/>
              <a:gd name="connsiteY133" fmla="*/ 1911927 h 2954215"/>
              <a:gd name="connsiteX134" fmla="*/ 2391507 w 4137180"/>
              <a:gd name="connsiteY134" fmla="*/ 1362008 h 2954215"/>
              <a:gd name="connsiteX135" fmla="*/ 2410690 w 4137180"/>
              <a:gd name="connsiteY135" fmla="*/ 1298064 h 2954215"/>
              <a:gd name="connsiteX136" fmla="*/ 2436268 w 4137180"/>
              <a:gd name="connsiteY136" fmla="*/ 959161 h 2954215"/>
              <a:gd name="connsiteX137" fmla="*/ 2442663 w 4137180"/>
              <a:gd name="connsiteY137" fmla="*/ 831273 h 2954215"/>
              <a:gd name="connsiteX138" fmla="*/ 2532184 w 4137180"/>
              <a:gd name="connsiteY138" fmla="*/ 549919 h 2954215"/>
              <a:gd name="connsiteX139" fmla="*/ 2564156 w 4137180"/>
              <a:gd name="connsiteY139" fmla="*/ 44761 h 2954215"/>
              <a:gd name="connsiteX140" fmla="*/ 2513001 w 4137180"/>
              <a:gd name="connsiteY140" fmla="*/ 25578 h 2954215"/>
              <a:gd name="connsiteX141" fmla="*/ 2436268 w 4137180"/>
              <a:gd name="connsiteY141" fmla="*/ 0 h 2954215"/>
              <a:gd name="connsiteX142" fmla="*/ 2417085 w 4137180"/>
              <a:gd name="connsiteY142" fmla="*/ 6394 h 2954215"/>
              <a:gd name="connsiteX143" fmla="*/ 2404296 w 4137180"/>
              <a:gd name="connsiteY143" fmla="*/ 31972 h 2954215"/>
              <a:gd name="connsiteX144" fmla="*/ 2385113 w 4137180"/>
              <a:gd name="connsiteY144" fmla="*/ 95916 h 2954215"/>
              <a:gd name="connsiteX145" fmla="*/ 2404296 w 4137180"/>
              <a:gd name="connsiteY145" fmla="*/ 652229 h 2954215"/>
              <a:gd name="connsiteX146" fmla="*/ 2410690 w 4137180"/>
              <a:gd name="connsiteY146" fmla="*/ 856850 h 2954215"/>
              <a:gd name="connsiteX147" fmla="*/ 2397902 w 4137180"/>
              <a:gd name="connsiteY147" fmla="*/ 971950 h 2954215"/>
              <a:gd name="connsiteX148" fmla="*/ 2359535 w 4137180"/>
              <a:gd name="connsiteY148" fmla="*/ 1003922 h 2954215"/>
              <a:gd name="connsiteX149" fmla="*/ 2238042 w 4137180"/>
              <a:gd name="connsiteY149" fmla="*/ 1029499 h 2954215"/>
              <a:gd name="connsiteX150" fmla="*/ 2020632 w 4137180"/>
              <a:gd name="connsiteY150" fmla="*/ 1035894 h 2954215"/>
              <a:gd name="connsiteX151" fmla="*/ 1879955 w 4137180"/>
              <a:gd name="connsiteY151" fmla="*/ 1067866 h 2954215"/>
              <a:gd name="connsiteX152" fmla="*/ 1739278 w 4137180"/>
              <a:gd name="connsiteY152" fmla="*/ 1138204 h 2954215"/>
              <a:gd name="connsiteX153" fmla="*/ 1720095 w 4137180"/>
              <a:gd name="connsiteY153" fmla="*/ 1144599 h 2954215"/>
              <a:gd name="connsiteX154" fmla="*/ 1662545 w 4137180"/>
              <a:gd name="connsiteY154" fmla="*/ 1176571 h 2954215"/>
              <a:gd name="connsiteX155" fmla="*/ 1451530 w 4137180"/>
              <a:gd name="connsiteY155" fmla="*/ 1278881 h 2954215"/>
              <a:gd name="connsiteX156" fmla="*/ 1381191 w 4137180"/>
              <a:gd name="connsiteY156" fmla="*/ 1304459 h 2954215"/>
              <a:gd name="connsiteX157" fmla="*/ 1349219 w 4137180"/>
              <a:gd name="connsiteY157" fmla="*/ 1349220 h 2954215"/>
              <a:gd name="connsiteX158" fmla="*/ 1342825 w 4137180"/>
              <a:gd name="connsiteY158" fmla="*/ 1368403 h 2954215"/>
              <a:gd name="connsiteX159" fmla="*/ 1317247 w 4137180"/>
              <a:gd name="connsiteY159" fmla="*/ 1393980 h 2954215"/>
              <a:gd name="connsiteX160" fmla="*/ 1298064 w 4137180"/>
              <a:gd name="connsiteY160" fmla="*/ 1425953 h 2954215"/>
              <a:gd name="connsiteX161" fmla="*/ 1272486 w 4137180"/>
              <a:gd name="connsiteY161" fmla="*/ 1464319 h 2954215"/>
              <a:gd name="connsiteX162" fmla="*/ 1278881 w 4137180"/>
              <a:gd name="connsiteY162" fmla="*/ 1419558 h 2954215"/>
              <a:gd name="connsiteX163" fmla="*/ 1285275 w 4137180"/>
              <a:gd name="connsiteY163" fmla="*/ 1330036 h 2954215"/>
              <a:gd name="connsiteX164" fmla="*/ 1304458 w 4137180"/>
              <a:gd name="connsiteY164" fmla="*/ 1214937 h 2954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4137180" h="2954215">
                <a:moveTo>
                  <a:pt x="0" y="2954215"/>
                </a:moveTo>
                <a:cubicBezTo>
                  <a:pt x="17052" y="2949952"/>
                  <a:pt x="34931" y="2948187"/>
                  <a:pt x="51155" y="2941427"/>
                </a:cubicBezTo>
                <a:cubicBezTo>
                  <a:pt x="75122" y="2931440"/>
                  <a:pt x="93226" y="2900460"/>
                  <a:pt x="108704" y="2883877"/>
                </a:cubicBezTo>
                <a:cubicBezTo>
                  <a:pt x="141128" y="2849137"/>
                  <a:pt x="162807" y="2836110"/>
                  <a:pt x="185437" y="2800750"/>
                </a:cubicBezTo>
                <a:cubicBezTo>
                  <a:pt x="213815" y="2756410"/>
                  <a:pt x="236979" y="2708582"/>
                  <a:pt x="268565" y="2666467"/>
                </a:cubicBezTo>
                <a:cubicBezTo>
                  <a:pt x="281354" y="2649415"/>
                  <a:pt x="292593" y="2631083"/>
                  <a:pt x="306931" y="2615312"/>
                </a:cubicBezTo>
                <a:cubicBezTo>
                  <a:pt x="373223" y="2542391"/>
                  <a:pt x="277817" y="2697940"/>
                  <a:pt x="377270" y="2532185"/>
                </a:cubicBezTo>
                <a:cubicBezTo>
                  <a:pt x="389531" y="2511751"/>
                  <a:pt x="399256" y="2489878"/>
                  <a:pt x="409242" y="2468241"/>
                </a:cubicBezTo>
                <a:cubicBezTo>
                  <a:pt x="412067" y="2462121"/>
                  <a:pt x="413784" y="2455538"/>
                  <a:pt x="415636" y="2449057"/>
                </a:cubicBezTo>
                <a:cubicBezTo>
                  <a:pt x="422312" y="2425690"/>
                  <a:pt x="428425" y="2402165"/>
                  <a:pt x="434819" y="2378719"/>
                </a:cubicBezTo>
                <a:cubicBezTo>
                  <a:pt x="441213" y="2331827"/>
                  <a:pt x="447309" y="2284893"/>
                  <a:pt x="454002" y="2238042"/>
                </a:cubicBezTo>
                <a:cubicBezTo>
                  <a:pt x="457967" y="2210289"/>
                  <a:pt x="465221" y="2182906"/>
                  <a:pt x="466791" y="2154915"/>
                </a:cubicBezTo>
                <a:cubicBezTo>
                  <a:pt x="478019" y="1954690"/>
                  <a:pt x="479988" y="1753998"/>
                  <a:pt x="492369" y="1553841"/>
                </a:cubicBezTo>
                <a:cubicBezTo>
                  <a:pt x="492843" y="1546170"/>
                  <a:pt x="500472" y="1540749"/>
                  <a:pt x="505158" y="1534657"/>
                </a:cubicBezTo>
                <a:cubicBezTo>
                  <a:pt x="521801" y="1513021"/>
                  <a:pt x="537012" y="1490014"/>
                  <a:pt x="556313" y="1470713"/>
                </a:cubicBezTo>
                <a:cubicBezTo>
                  <a:pt x="579856" y="1447170"/>
                  <a:pt x="608648" y="1429424"/>
                  <a:pt x="633046" y="1406769"/>
                </a:cubicBezTo>
                <a:cubicBezTo>
                  <a:pt x="638678" y="1401540"/>
                  <a:pt x="639887" y="1392452"/>
                  <a:pt x="645835" y="1387586"/>
                </a:cubicBezTo>
                <a:cubicBezTo>
                  <a:pt x="725605" y="1322320"/>
                  <a:pt x="680707" y="1376093"/>
                  <a:pt x="728962" y="1323642"/>
                </a:cubicBezTo>
                <a:cubicBezTo>
                  <a:pt x="769831" y="1279219"/>
                  <a:pt x="850456" y="1189359"/>
                  <a:pt x="850456" y="1189359"/>
                </a:cubicBezTo>
                <a:cubicBezTo>
                  <a:pt x="856850" y="1159519"/>
                  <a:pt x="868221" y="1130323"/>
                  <a:pt x="869639" y="1099838"/>
                </a:cubicBezTo>
                <a:cubicBezTo>
                  <a:pt x="876003" y="963010"/>
                  <a:pt x="876899" y="957784"/>
                  <a:pt x="850456" y="869639"/>
                </a:cubicBezTo>
                <a:cubicBezTo>
                  <a:pt x="848519" y="863183"/>
                  <a:pt x="846193" y="856850"/>
                  <a:pt x="844061" y="850456"/>
                </a:cubicBezTo>
                <a:cubicBezTo>
                  <a:pt x="841930" y="835536"/>
                  <a:pt x="842959" y="819807"/>
                  <a:pt x="837667" y="805695"/>
                </a:cubicBezTo>
                <a:cubicBezTo>
                  <a:pt x="829962" y="785148"/>
                  <a:pt x="816752" y="767101"/>
                  <a:pt x="805695" y="748146"/>
                </a:cubicBezTo>
                <a:cubicBezTo>
                  <a:pt x="801823" y="741508"/>
                  <a:pt x="797908" y="734797"/>
                  <a:pt x="792906" y="728962"/>
                </a:cubicBezTo>
                <a:cubicBezTo>
                  <a:pt x="785059" y="719807"/>
                  <a:pt x="775854" y="711911"/>
                  <a:pt x="767328" y="703385"/>
                </a:cubicBezTo>
                <a:cubicBezTo>
                  <a:pt x="750276" y="705516"/>
                  <a:pt x="720341" y="693108"/>
                  <a:pt x="716173" y="709779"/>
                </a:cubicBezTo>
                <a:cubicBezTo>
                  <a:pt x="700083" y="774139"/>
                  <a:pt x="707015" y="841257"/>
                  <a:pt x="728962" y="901611"/>
                </a:cubicBezTo>
                <a:cubicBezTo>
                  <a:pt x="735186" y="918726"/>
                  <a:pt x="742386" y="935489"/>
                  <a:pt x="748145" y="952766"/>
                </a:cubicBezTo>
                <a:cubicBezTo>
                  <a:pt x="750924" y="961103"/>
                  <a:pt x="750271" y="970662"/>
                  <a:pt x="754539" y="978344"/>
                </a:cubicBezTo>
                <a:cubicBezTo>
                  <a:pt x="771767" y="1009355"/>
                  <a:pt x="792710" y="1038152"/>
                  <a:pt x="812089" y="1067866"/>
                </a:cubicBezTo>
                <a:cubicBezTo>
                  <a:pt x="824683" y="1087177"/>
                  <a:pt x="850456" y="1125415"/>
                  <a:pt x="850456" y="1125415"/>
                </a:cubicBezTo>
                <a:cubicBezTo>
                  <a:pt x="852587" y="1131810"/>
                  <a:pt x="854258" y="1138377"/>
                  <a:pt x="856850" y="1144599"/>
                </a:cubicBezTo>
                <a:cubicBezTo>
                  <a:pt x="864924" y="1163977"/>
                  <a:pt x="875493" y="1182334"/>
                  <a:pt x="882428" y="1202148"/>
                </a:cubicBezTo>
                <a:cubicBezTo>
                  <a:pt x="890456" y="1225086"/>
                  <a:pt x="891555" y="1250363"/>
                  <a:pt x="901611" y="1272487"/>
                </a:cubicBezTo>
                <a:cubicBezTo>
                  <a:pt x="913111" y="1297787"/>
                  <a:pt x="932074" y="1318994"/>
                  <a:pt x="946372" y="1342825"/>
                </a:cubicBezTo>
                <a:cubicBezTo>
                  <a:pt x="990734" y="1416763"/>
                  <a:pt x="900516" y="1293003"/>
                  <a:pt x="1003921" y="1425953"/>
                </a:cubicBezTo>
                <a:cubicBezTo>
                  <a:pt x="1006053" y="1432347"/>
                  <a:pt x="1006398" y="1439651"/>
                  <a:pt x="1010316" y="1445136"/>
                </a:cubicBezTo>
                <a:cubicBezTo>
                  <a:pt x="1039538" y="1486046"/>
                  <a:pt x="1065130" y="1499960"/>
                  <a:pt x="1080654" y="1541052"/>
                </a:cubicBezTo>
                <a:cubicBezTo>
                  <a:pt x="1113540" y="1628102"/>
                  <a:pt x="1140134" y="1717597"/>
                  <a:pt x="1176570" y="1803222"/>
                </a:cubicBezTo>
                <a:cubicBezTo>
                  <a:pt x="1183088" y="1818540"/>
                  <a:pt x="1196770" y="1829817"/>
                  <a:pt x="1208542" y="1841589"/>
                </a:cubicBezTo>
                <a:cubicBezTo>
                  <a:pt x="1241597" y="1874644"/>
                  <a:pt x="1274941" y="1907578"/>
                  <a:pt x="1310853" y="1937505"/>
                </a:cubicBezTo>
                <a:cubicBezTo>
                  <a:pt x="1326301" y="1950378"/>
                  <a:pt x="1345808" y="1957565"/>
                  <a:pt x="1362008" y="1969477"/>
                </a:cubicBezTo>
                <a:cubicBezTo>
                  <a:pt x="1418337" y="2010895"/>
                  <a:pt x="1472186" y="2055606"/>
                  <a:pt x="1528263" y="2097365"/>
                </a:cubicBezTo>
                <a:cubicBezTo>
                  <a:pt x="1743005" y="2257279"/>
                  <a:pt x="1615633" y="2138076"/>
                  <a:pt x="1681728" y="2218859"/>
                </a:cubicBezTo>
                <a:cubicBezTo>
                  <a:pt x="1694172" y="2234068"/>
                  <a:pt x="1709194" y="2247269"/>
                  <a:pt x="1720095" y="2263620"/>
                </a:cubicBezTo>
                <a:cubicBezTo>
                  <a:pt x="1732748" y="2282599"/>
                  <a:pt x="1745278" y="2310197"/>
                  <a:pt x="1752067" y="2333958"/>
                </a:cubicBezTo>
                <a:cubicBezTo>
                  <a:pt x="1754481" y="2342408"/>
                  <a:pt x="1757090" y="2350855"/>
                  <a:pt x="1758461" y="2359536"/>
                </a:cubicBezTo>
                <a:cubicBezTo>
                  <a:pt x="1763491" y="2391396"/>
                  <a:pt x="1766219" y="2423592"/>
                  <a:pt x="1771250" y="2455452"/>
                </a:cubicBezTo>
                <a:cubicBezTo>
                  <a:pt x="1772621" y="2464132"/>
                  <a:pt x="1773284" y="2473399"/>
                  <a:pt x="1777644" y="2481029"/>
                </a:cubicBezTo>
                <a:cubicBezTo>
                  <a:pt x="1834215" y="2580027"/>
                  <a:pt x="1764659" y="2429481"/>
                  <a:pt x="1809616" y="2519396"/>
                </a:cubicBezTo>
                <a:cubicBezTo>
                  <a:pt x="1812630" y="2525425"/>
                  <a:pt x="1813222" y="2532443"/>
                  <a:pt x="1816011" y="2538579"/>
                </a:cubicBezTo>
                <a:cubicBezTo>
                  <a:pt x="1823900" y="2555934"/>
                  <a:pt x="1832459" y="2572997"/>
                  <a:pt x="1841588" y="2589734"/>
                </a:cubicBezTo>
                <a:cubicBezTo>
                  <a:pt x="1868018" y="2638190"/>
                  <a:pt x="1840317" y="2569719"/>
                  <a:pt x="1873560" y="2647284"/>
                </a:cubicBezTo>
                <a:cubicBezTo>
                  <a:pt x="1880734" y="2664023"/>
                  <a:pt x="1886619" y="2681289"/>
                  <a:pt x="1892744" y="2698439"/>
                </a:cubicBezTo>
                <a:cubicBezTo>
                  <a:pt x="1897278" y="2711134"/>
                  <a:pt x="1898985" y="2725022"/>
                  <a:pt x="1905532" y="2736806"/>
                </a:cubicBezTo>
                <a:cubicBezTo>
                  <a:pt x="1909924" y="2744711"/>
                  <a:pt x="1918321" y="2749595"/>
                  <a:pt x="1924716" y="2755989"/>
                </a:cubicBezTo>
                <a:cubicBezTo>
                  <a:pt x="1920453" y="2743200"/>
                  <a:pt x="1918615" y="2729327"/>
                  <a:pt x="1911927" y="2717622"/>
                </a:cubicBezTo>
                <a:cubicBezTo>
                  <a:pt x="1870426" y="2644996"/>
                  <a:pt x="1830244" y="2642818"/>
                  <a:pt x="1771250" y="2564157"/>
                </a:cubicBezTo>
                <a:cubicBezTo>
                  <a:pt x="1758461" y="2547105"/>
                  <a:pt x="1746434" y="2529455"/>
                  <a:pt x="1732884" y="2513001"/>
                </a:cubicBezTo>
                <a:cubicBezTo>
                  <a:pt x="1716568" y="2493188"/>
                  <a:pt x="1698044" y="2475264"/>
                  <a:pt x="1681728" y="2455452"/>
                </a:cubicBezTo>
                <a:cubicBezTo>
                  <a:pt x="1668178" y="2438999"/>
                  <a:pt x="1663964" y="2409763"/>
                  <a:pt x="1643362" y="2404297"/>
                </a:cubicBezTo>
                <a:cubicBezTo>
                  <a:pt x="1554177" y="2380636"/>
                  <a:pt x="1459932" y="2383991"/>
                  <a:pt x="1368402" y="2372325"/>
                </a:cubicBezTo>
                <a:cubicBezTo>
                  <a:pt x="1242513" y="2356280"/>
                  <a:pt x="1115222" y="2347760"/>
                  <a:pt x="991132" y="2321169"/>
                </a:cubicBezTo>
                <a:cubicBezTo>
                  <a:pt x="776414" y="2275158"/>
                  <a:pt x="872707" y="2289935"/>
                  <a:pt x="703384" y="2270014"/>
                </a:cubicBezTo>
                <a:cubicBezTo>
                  <a:pt x="630914" y="2280671"/>
                  <a:pt x="557252" y="2285104"/>
                  <a:pt x="485974" y="2301986"/>
                </a:cubicBezTo>
                <a:cubicBezTo>
                  <a:pt x="468041" y="2306233"/>
                  <a:pt x="449663" y="2348271"/>
                  <a:pt x="441214" y="2359536"/>
                </a:cubicBezTo>
                <a:cubicBezTo>
                  <a:pt x="429765" y="2374801"/>
                  <a:pt x="411268" y="2386790"/>
                  <a:pt x="396453" y="2397902"/>
                </a:cubicBezTo>
                <a:cubicBezTo>
                  <a:pt x="366612" y="2391508"/>
                  <a:pt x="335883" y="2388370"/>
                  <a:pt x="306931" y="2378719"/>
                </a:cubicBezTo>
                <a:cubicBezTo>
                  <a:pt x="290628" y="2373285"/>
                  <a:pt x="276028" y="2363303"/>
                  <a:pt x="262170" y="2353141"/>
                </a:cubicBezTo>
                <a:cubicBezTo>
                  <a:pt x="221976" y="2323665"/>
                  <a:pt x="203740" y="2294392"/>
                  <a:pt x="159860" y="2270014"/>
                </a:cubicBezTo>
                <a:cubicBezTo>
                  <a:pt x="139792" y="2258865"/>
                  <a:pt x="117074" y="2253344"/>
                  <a:pt x="95916" y="2244436"/>
                </a:cubicBezTo>
                <a:cubicBezTo>
                  <a:pt x="76568" y="2236290"/>
                  <a:pt x="57549" y="2227385"/>
                  <a:pt x="38366" y="2218859"/>
                </a:cubicBezTo>
                <a:cubicBezTo>
                  <a:pt x="112251" y="2144974"/>
                  <a:pt x="28437" y="2217153"/>
                  <a:pt x="249381" y="2186887"/>
                </a:cubicBezTo>
                <a:cubicBezTo>
                  <a:pt x="344222" y="2173895"/>
                  <a:pt x="437867" y="2152554"/>
                  <a:pt x="530735" y="2129337"/>
                </a:cubicBezTo>
                <a:cubicBezTo>
                  <a:pt x="646391" y="2100423"/>
                  <a:pt x="708968" y="2088948"/>
                  <a:pt x="818484" y="2046210"/>
                </a:cubicBezTo>
                <a:cubicBezTo>
                  <a:pt x="969482" y="1987284"/>
                  <a:pt x="1146174" y="1880771"/>
                  <a:pt x="1266092" y="1796828"/>
                </a:cubicBezTo>
                <a:cubicBezTo>
                  <a:pt x="1377629" y="1718752"/>
                  <a:pt x="1431048" y="1693996"/>
                  <a:pt x="1515474" y="1579418"/>
                </a:cubicBezTo>
                <a:cubicBezTo>
                  <a:pt x="1570558" y="1504661"/>
                  <a:pt x="1613068" y="1421406"/>
                  <a:pt x="1662545" y="1342825"/>
                </a:cubicBezTo>
                <a:cubicBezTo>
                  <a:pt x="1685541" y="1306302"/>
                  <a:pt x="1708944" y="1270030"/>
                  <a:pt x="1732884" y="1234120"/>
                </a:cubicBezTo>
                <a:cubicBezTo>
                  <a:pt x="1755841" y="1199685"/>
                  <a:pt x="1781642" y="1167123"/>
                  <a:pt x="1803222" y="1131810"/>
                </a:cubicBezTo>
                <a:cubicBezTo>
                  <a:pt x="1826668" y="1093444"/>
                  <a:pt x="1854788" y="1057568"/>
                  <a:pt x="1873560" y="1016711"/>
                </a:cubicBezTo>
                <a:cubicBezTo>
                  <a:pt x="1891291" y="978120"/>
                  <a:pt x="1899138" y="935715"/>
                  <a:pt x="1911927" y="895217"/>
                </a:cubicBezTo>
                <a:cubicBezTo>
                  <a:pt x="1914058" y="735357"/>
                  <a:pt x="1906364" y="575063"/>
                  <a:pt x="1918321" y="415636"/>
                </a:cubicBezTo>
                <a:cubicBezTo>
                  <a:pt x="1919448" y="400606"/>
                  <a:pt x="1935995" y="388430"/>
                  <a:pt x="1950293" y="383664"/>
                </a:cubicBezTo>
                <a:cubicBezTo>
                  <a:pt x="1956688" y="381533"/>
                  <a:pt x="1954556" y="396453"/>
                  <a:pt x="1956688" y="402848"/>
                </a:cubicBezTo>
                <a:cubicBezTo>
                  <a:pt x="1937505" y="449740"/>
                  <a:pt x="1915160" y="495461"/>
                  <a:pt x="1899138" y="543525"/>
                </a:cubicBezTo>
                <a:cubicBezTo>
                  <a:pt x="1890612" y="569102"/>
                  <a:pt x="1883385" y="595150"/>
                  <a:pt x="1873560" y="620257"/>
                </a:cubicBezTo>
                <a:cubicBezTo>
                  <a:pt x="1800958" y="805794"/>
                  <a:pt x="1875063" y="590170"/>
                  <a:pt x="1822405" y="748146"/>
                </a:cubicBezTo>
                <a:cubicBezTo>
                  <a:pt x="1824537" y="784381"/>
                  <a:pt x="1822581" y="821089"/>
                  <a:pt x="1828800" y="856850"/>
                </a:cubicBezTo>
                <a:cubicBezTo>
                  <a:pt x="1831250" y="870937"/>
                  <a:pt x="1835148" y="888916"/>
                  <a:pt x="1847983" y="895217"/>
                </a:cubicBezTo>
                <a:cubicBezTo>
                  <a:pt x="2507919" y="1219186"/>
                  <a:pt x="2007403" y="973042"/>
                  <a:pt x="2244436" y="1042288"/>
                </a:cubicBezTo>
                <a:cubicBezTo>
                  <a:pt x="2413360" y="1091637"/>
                  <a:pt x="2577419" y="1159333"/>
                  <a:pt x="2749594" y="1195754"/>
                </a:cubicBezTo>
                <a:lnTo>
                  <a:pt x="3082103" y="1266092"/>
                </a:lnTo>
                <a:cubicBezTo>
                  <a:pt x="3195964" y="1258886"/>
                  <a:pt x="3554248" y="1286294"/>
                  <a:pt x="3721544" y="1182965"/>
                </a:cubicBezTo>
                <a:cubicBezTo>
                  <a:pt x="3754884" y="1162373"/>
                  <a:pt x="3776962" y="1127547"/>
                  <a:pt x="3804671" y="1099838"/>
                </a:cubicBezTo>
                <a:cubicBezTo>
                  <a:pt x="3849349" y="988141"/>
                  <a:pt x="3839908" y="1022836"/>
                  <a:pt x="3868615" y="908006"/>
                </a:cubicBezTo>
                <a:cubicBezTo>
                  <a:pt x="3875512" y="880418"/>
                  <a:pt x="3880561" y="852379"/>
                  <a:pt x="3887798" y="824878"/>
                </a:cubicBezTo>
                <a:cubicBezTo>
                  <a:pt x="3891229" y="811841"/>
                  <a:pt x="3892856" y="797556"/>
                  <a:pt x="3900587" y="786512"/>
                </a:cubicBezTo>
                <a:cubicBezTo>
                  <a:pt x="3923233" y="754161"/>
                  <a:pt x="3949004" y="758826"/>
                  <a:pt x="3983714" y="748146"/>
                </a:cubicBezTo>
                <a:cubicBezTo>
                  <a:pt x="4022368" y="736253"/>
                  <a:pt x="4098814" y="709779"/>
                  <a:pt x="4098814" y="709779"/>
                </a:cubicBezTo>
                <a:cubicBezTo>
                  <a:pt x="4105208" y="705516"/>
                  <a:pt x="4111123" y="700427"/>
                  <a:pt x="4117997" y="696990"/>
                </a:cubicBezTo>
                <a:cubicBezTo>
                  <a:pt x="4124026" y="693976"/>
                  <a:pt x="4137180" y="697336"/>
                  <a:pt x="4137180" y="690596"/>
                </a:cubicBezTo>
                <a:cubicBezTo>
                  <a:pt x="4137180" y="682911"/>
                  <a:pt x="4124391" y="682070"/>
                  <a:pt x="4117997" y="677807"/>
                </a:cubicBezTo>
                <a:cubicBezTo>
                  <a:pt x="4058316" y="682070"/>
                  <a:pt x="3997624" y="678862"/>
                  <a:pt x="3938953" y="690596"/>
                </a:cubicBezTo>
                <a:cubicBezTo>
                  <a:pt x="3910912" y="696204"/>
                  <a:pt x="3887326" y="715268"/>
                  <a:pt x="3862221" y="728962"/>
                </a:cubicBezTo>
                <a:cubicBezTo>
                  <a:pt x="3840399" y="740865"/>
                  <a:pt x="3818504" y="752881"/>
                  <a:pt x="3798277" y="767329"/>
                </a:cubicBezTo>
                <a:cubicBezTo>
                  <a:pt x="3738191" y="810247"/>
                  <a:pt x="3681200" y="848480"/>
                  <a:pt x="3638416" y="908006"/>
                </a:cubicBezTo>
                <a:cubicBezTo>
                  <a:pt x="3559426" y="1017906"/>
                  <a:pt x="3556384" y="1052020"/>
                  <a:pt x="3472162" y="1131810"/>
                </a:cubicBezTo>
                <a:cubicBezTo>
                  <a:pt x="3414080" y="1186835"/>
                  <a:pt x="3353044" y="1238659"/>
                  <a:pt x="3293118" y="1291670"/>
                </a:cubicBezTo>
                <a:cubicBezTo>
                  <a:pt x="3212885" y="1362645"/>
                  <a:pt x="3084843" y="1464930"/>
                  <a:pt x="3018159" y="1553841"/>
                </a:cubicBezTo>
                <a:cubicBezTo>
                  <a:pt x="2982625" y="1601219"/>
                  <a:pt x="2951148" y="1652529"/>
                  <a:pt x="2928637" y="1707306"/>
                </a:cubicBezTo>
                <a:cubicBezTo>
                  <a:pt x="2886874" y="1808928"/>
                  <a:pt x="2846574" y="1912645"/>
                  <a:pt x="2826327" y="2020632"/>
                </a:cubicBezTo>
                <a:cubicBezTo>
                  <a:pt x="2819933" y="2054736"/>
                  <a:pt x="2812626" y="2088681"/>
                  <a:pt x="2807144" y="2122943"/>
                </a:cubicBezTo>
                <a:cubicBezTo>
                  <a:pt x="2804095" y="2142002"/>
                  <a:pt x="2806195" y="2161975"/>
                  <a:pt x="2800749" y="2180492"/>
                </a:cubicBezTo>
                <a:cubicBezTo>
                  <a:pt x="2788417" y="2222421"/>
                  <a:pt x="2758258" y="2257121"/>
                  <a:pt x="2724016" y="2282803"/>
                </a:cubicBezTo>
                <a:cubicBezTo>
                  <a:pt x="2700327" y="2300570"/>
                  <a:pt x="2673769" y="2314322"/>
                  <a:pt x="2647284" y="2327564"/>
                </a:cubicBezTo>
                <a:cubicBezTo>
                  <a:pt x="2639423" y="2331494"/>
                  <a:pt x="2630232" y="2331827"/>
                  <a:pt x="2621706" y="2333958"/>
                </a:cubicBezTo>
                <a:cubicBezTo>
                  <a:pt x="2615312" y="2340352"/>
                  <a:pt x="2610919" y="2349782"/>
                  <a:pt x="2602523" y="2353141"/>
                </a:cubicBezTo>
                <a:cubicBezTo>
                  <a:pt x="2551223" y="2373661"/>
                  <a:pt x="2519666" y="2371863"/>
                  <a:pt x="2468240" y="2378719"/>
                </a:cubicBezTo>
                <a:cubicBezTo>
                  <a:pt x="2434640" y="2383199"/>
                  <a:pt x="2433345" y="2384245"/>
                  <a:pt x="2404296" y="2391508"/>
                </a:cubicBezTo>
                <a:cubicBezTo>
                  <a:pt x="2400033" y="2397902"/>
                  <a:pt x="2394266" y="2417864"/>
                  <a:pt x="2391507" y="2410691"/>
                </a:cubicBezTo>
                <a:cubicBezTo>
                  <a:pt x="2379051" y="2378306"/>
                  <a:pt x="2379472" y="2342334"/>
                  <a:pt x="2372324" y="2308380"/>
                </a:cubicBezTo>
                <a:cubicBezTo>
                  <a:pt x="2370935" y="2301784"/>
                  <a:pt x="2368061" y="2295591"/>
                  <a:pt x="2365930" y="2289197"/>
                </a:cubicBezTo>
                <a:cubicBezTo>
                  <a:pt x="2376587" y="2267882"/>
                  <a:pt x="2382812" y="2243697"/>
                  <a:pt x="2397902" y="2225253"/>
                </a:cubicBezTo>
                <a:cubicBezTo>
                  <a:pt x="2403467" y="2218451"/>
                  <a:pt x="2415250" y="2221945"/>
                  <a:pt x="2423479" y="2218859"/>
                </a:cubicBezTo>
                <a:cubicBezTo>
                  <a:pt x="2432404" y="2215512"/>
                  <a:pt x="2440531" y="2210333"/>
                  <a:pt x="2449057" y="2206070"/>
                </a:cubicBezTo>
                <a:cubicBezTo>
                  <a:pt x="2455451" y="2197544"/>
                  <a:pt x="2462952" y="2189745"/>
                  <a:pt x="2468240" y="2180492"/>
                </a:cubicBezTo>
                <a:cubicBezTo>
                  <a:pt x="2471584" y="2174640"/>
                  <a:pt x="2469869" y="2166075"/>
                  <a:pt x="2474635" y="2161309"/>
                </a:cubicBezTo>
                <a:cubicBezTo>
                  <a:pt x="2481375" y="2154569"/>
                  <a:pt x="2491936" y="2153249"/>
                  <a:pt x="2500212" y="2148520"/>
                </a:cubicBezTo>
                <a:cubicBezTo>
                  <a:pt x="2534556" y="2128895"/>
                  <a:pt x="2502964" y="2139840"/>
                  <a:pt x="2544973" y="2129337"/>
                </a:cubicBezTo>
                <a:cubicBezTo>
                  <a:pt x="2549236" y="2122943"/>
                  <a:pt x="2557762" y="2117839"/>
                  <a:pt x="2557762" y="2110154"/>
                </a:cubicBezTo>
                <a:cubicBezTo>
                  <a:pt x="2557762" y="2044613"/>
                  <a:pt x="2501000" y="2008110"/>
                  <a:pt x="2461846" y="1963083"/>
                </a:cubicBezTo>
                <a:lnTo>
                  <a:pt x="2417085" y="1911927"/>
                </a:lnTo>
                <a:cubicBezTo>
                  <a:pt x="2358308" y="1539676"/>
                  <a:pt x="2334273" y="1641023"/>
                  <a:pt x="2391507" y="1362008"/>
                </a:cubicBezTo>
                <a:cubicBezTo>
                  <a:pt x="2395979" y="1340209"/>
                  <a:pt x="2404296" y="1319379"/>
                  <a:pt x="2410690" y="1298064"/>
                </a:cubicBezTo>
                <a:cubicBezTo>
                  <a:pt x="2419216" y="1185096"/>
                  <a:pt x="2430610" y="1072309"/>
                  <a:pt x="2436268" y="959161"/>
                </a:cubicBezTo>
                <a:cubicBezTo>
                  <a:pt x="2438400" y="916532"/>
                  <a:pt x="2432923" y="872829"/>
                  <a:pt x="2442663" y="831273"/>
                </a:cubicBezTo>
                <a:cubicBezTo>
                  <a:pt x="2465121" y="735452"/>
                  <a:pt x="2532184" y="549919"/>
                  <a:pt x="2532184" y="549919"/>
                </a:cubicBezTo>
                <a:cubicBezTo>
                  <a:pt x="2548622" y="441016"/>
                  <a:pt x="2617452" y="185269"/>
                  <a:pt x="2564156" y="44761"/>
                </a:cubicBezTo>
                <a:cubicBezTo>
                  <a:pt x="2557697" y="27734"/>
                  <a:pt x="2530383" y="31010"/>
                  <a:pt x="2513001" y="25578"/>
                </a:cubicBezTo>
                <a:cubicBezTo>
                  <a:pt x="2432465" y="410"/>
                  <a:pt x="2488486" y="26109"/>
                  <a:pt x="2436268" y="0"/>
                </a:cubicBezTo>
                <a:cubicBezTo>
                  <a:pt x="2429874" y="2131"/>
                  <a:pt x="2421851" y="1628"/>
                  <a:pt x="2417085" y="6394"/>
                </a:cubicBezTo>
                <a:cubicBezTo>
                  <a:pt x="2410345" y="13134"/>
                  <a:pt x="2407502" y="22995"/>
                  <a:pt x="2404296" y="31972"/>
                </a:cubicBezTo>
                <a:cubicBezTo>
                  <a:pt x="2396811" y="52929"/>
                  <a:pt x="2391507" y="74601"/>
                  <a:pt x="2385113" y="95916"/>
                </a:cubicBezTo>
                <a:cubicBezTo>
                  <a:pt x="2391507" y="281354"/>
                  <a:pt x="2398063" y="466786"/>
                  <a:pt x="2404296" y="652229"/>
                </a:cubicBezTo>
                <a:cubicBezTo>
                  <a:pt x="2406588" y="720431"/>
                  <a:pt x="2412054" y="788623"/>
                  <a:pt x="2410690" y="856850"/>
                </a:cubicBezTo>
                <a:cubicBezTo>
                  <a:pt x="2409918" y="895445"/>
                  <a:pt x="2410584" y="935490"/>
                  <a:pt x="2397902" y="971950"/>
                </a:cubicBezTo>
                <a:cubicBezTo>
                  <a:pt x="2392433" y="987673"/>
                  <a:pt x="2373713" y="995197"/>
                  <a:pt x="2359535" y="1003922"/>
                </a:cubicBezTo>
                <a:cubicBezTo>
                  <a:pt x="2317605" y="1029725"/>
                  <a:pt x="2289175" y="1027276"/>
                  <a:pt x="2238042" y="1029499"/>
                </a:cubicBezTo>
                <a:cubicBezTo>
                  <a:pt x="2165609" y="1032648"/>
                  <a:pt x="2093102" y="1033762"/>
                  <a:pt x="2020632" y="1035894"/>
                </a:cubicBezTo>
                <a:cubicBezTo>
                  <a:pt x="1973740" y="1046551"/>
                  <a:pt x="1925148" y="1051432"/>
                  <a:pt x="1879955" y="1067866"/>
                </a:cubicBezTo>
                <a:cubicBezTo>
                  <a:pt x="1830684" y="1085783"/>
                  <a:pt x="1786542" y="1115517"/>
                  <a:pt x="1739278" y="1138204"/>
                </a:cubicBezTo>
                <a:cubicBezTo>
                  <a:pt x="1733201" y="1141121"/>
                  <a:pt x="1726124" y="1141585"/>
                  <a:pt x="1720095" y="1144599"/>
                </a:cubicBezTo>
                <a:cubicBezTo>
                  <a:pt x="1700467" y="1154413"/>
                  <a:pt x="1682046" y="1166506"/>
                  <a:pt x="1662545" y="1176571"/>
                </a:cubicBezTo>
                <a:cubicBezTo>
                  <a:pt x="1659435" y="1178176"/>
                  <a:pt x="1490701" y="1264637"/>
                  <a:pt x="1451530" y="1278881"/>
                </a:cubicBezTo>
                <a:lnTo>
                  <a:pt x="1381191" y="1304459"/>
                </a:lnTo>
                <a:cubicBezTo>
                  <a:pt x="1376844" y="1310255"/>
                  <a:pt x="1353895" y="1339867"/>
                  <a:pt x="1349219" y="1349220"/>
                </a:cubicBezTo>
                <a:cubicBezTo>
                  <a:pt x="1346205" y="1355249"/>
                  <a:pt x="1346743" y="1362918"/>
                  <a:pt x="1342825" y="1368403"/>
                </a:cubicBezTo>
                <a:cubicBezTo>
                  <a:pt x="1335817" y="1378214"/>
                  <a:pt x="1324649" y="1384462"/>
                  <a:pt x="1317247" y="1393980"/>
                </a:cubicBezTo>
                <a:cubicBezTo>
                  <a:pt x="1309617" y="1403791"/>
                  <a:pt x="1304737" y="1415467"/>
                  <a:pt x="1298064" y="1425953"/>
                </a:cubicBezTo>
                <a:cubicBezTo>
                  <a:pt x="1289812" y="1438920"/>
                  <a:pt x="1272486" y="1464319"/>
                  <a:pt x="1272486" y="1464319"/>
                </a:cubicBezTo>
                <a:cubicBezTo>
                  <a:pt x="1274618" y="1449399"/>
                  <a:pt x="1277452" y="1434562"/>
                  <a:pt x="1278881" y="1419558"/>
                </a:cubicBezTo>
                <a:cubicBezTo>
                  <a:pt x="1281717" y="1389776"/>
                  <a:pt x="1279677" y="1359424"/>
                  <a:pt x="1285275" y="1330036"/>
                </a:cubicBezTo>
                <a:cubicBezTo>
                  <a:pt x="1313694" y="1180833"/>
                  <a:pt x="1304458" y="1421239"/>
                  <a:pt x="1304458" y="1214937"/>
                </a:cubicBezTo>
              </a:path>
            </a:pathLst>
          </a:cu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026" name="Picture 2" descr="Eating Spaghetti GIF | Gfycat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8" y="3106050"/>
            <a:ext cx="2992117" cy="2250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4244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cs typeface="Arial" panose="020B0604020202020204" pitchFamily="34" charset="0"/>
              </a:rPr>
              <a:t>Client</a:t>
            </a:r>
            <a:r>
              <a:rPr lang="cs-CZ" dirty="0">
                <a:cs typeface="Arial" panose="020B0604020202020204" pitchFamily="34" charset="0"/>
              </a:rPr>
              <a:t> - </a:t>
            </a:r>
            <a:r>
              <a:rPr lang="cs-CZ" dirty="0" err="1">
                <a:cs typeface="Arial" panose="020B0604020202020204" pitchFamily="34" charset="0"/>
              </a:rPr>
              <a:t>Dispatcher</a:t>
            </a:r>
            <a:r>
              <a:rPr lang="cs-CZ" dirty="0">
                <a:cs typeface="Arial" panose="020B0604020202020204" pitchFamily="34" charset="0"/>
              </a:rPr>
              <a:t> - Server</a:t>
            </a:r>
            <a:endParaRPr lang="cs-CZ" dirty="0"/>
          </a:p>
        </p:txBody>
      </p:sp>
      <p:pic>
        <p:nvPicPr>
          <p:cNvPr id="5122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471" y="2740554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841" y="4840221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870" y="1894532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5653" y="5476833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op Spanking Server Stickers for Android &amp; iOS | Gfycat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3307" y="2955752"/>
            <a:ext cx="1083920" cy="106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Dailychrishemsworth buddhism GIF - Find on GIFER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9959" y="4015686"/>
            <a:ext cx="1424456" cy="1059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bdélník 2"/>
          <p:cNvSpPr/>
          <p:nvPr/>
        </p:nvSpPr>
        <p:spPr>
          <a:xfrm>
            <a:off x="4252278" y="3546332"/>
            <a:ext cx="2039816" cy="16689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/>
          <p:cNvSpPr txBox="1"/>
          <p:nvPr/>
        </p:nvSpPr>
        <p:spPr>
          <a:xfrm>
            <a:off x="4692733" y="3590590"/>
            <a:ext cx="1158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err="1" smtClean="0"/>
              <a:t>Dispatcher</a:t>
            </a:r>
            <a:endParaRPr lang="cs-CZ" dirty="0"/>
          </a:p>
        </p:txBody>
      </p:sp>
      <p:cxnSp>
        <p:nvCxnSpPr>
          <p:cNvPr id="13" name="Přímá spojnice se šipkou 12"/>
          <p:cNvCxnSpPr/>
          <p:nvPr/>
        </p:nvCxnSpPr>
        <p:spPr>
          <a:xfrm>
            <a:off x="3849432" y="3849432"/>
            <a:ext cx="300537" cy="16625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Přímá spojnice se šipkou 14"/>
          <p:cNvCxnSpPr/>
          <p:nvPr/>
        </p:nvCxnSpPr>
        <p:spPr>
          <a:xfrm flipV="1">
            <a:off x="3293119" y="4840222"/>
            <a:ext cx="760934" cy="45434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Přímá spojnice se šipkou 16"/>
          <p:cNvCxnSpPr/>
          <p:nvPr/>
        </p:nvCxnSpPr>
        <p:spPr>
          <a:xfrm>
            <a:off x="5569527" y="3062920"/>
            <a:ext cx="6395" cy="35808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Přímá spojnice se šipkou 18"/>
          <p:cNvCxnSpPr/>
          <p:nvPr/>
        </p:nvCxnSpPr>
        <p:spPr>
          <a:xfrm flipH="1">
            <a:off x="6630999" y="3801774"/>
            <a:ext cx="735356" cy="41970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se šipkou 20"/>
          <p:cNvCxnSpPr/>
          <p:nvPr/>
        </p:nvCxnSpPr>
        <p:spPr>
          <a:xfrm>
            <a:off x="5645830" y="5265910"/>
            <a:ext cx="99683" cy="26156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187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1277" y="1826850"/>
            <a:ext cx="2142130" cy="160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álný bublinový popisek 2"/>
          <p:cNvSpPr/>
          <p:nvPr/>
        </p:nvSpPr>
        <p:spPr>
          <a:xfrm>
            <a:off x="8945774" y="626652"/>
            <a:ext cx="2532184" cy="1026777"/>
          </a:xfrm>
          <a:prstGeom prst="wedgeEllipse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Nevím na jaké adrese Káď je .. </a:t>
            </a:r>
            <a:r>
              <a:rPr lang="cs-CZ" dirty="0">
                <a:solidFill>
                  <a:schemeClr val="tx1"/>
                </a:solidFill>
              </a:rPr>
              <a:t>z</a:t>
            </a:r>
            <a:r>
              <a:rPr lang="cs-CZ" dirty="0" smtClean="0">
                <a:solidFill>
                  <a:schemeClr val="tx1"/>
                </a:solidFill>
              </a:rPr>
              <a:t>eptám se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12" name="Šipka doprava 11"/>
          <p:cNvSpPr/>
          <p:nvPr/>
        </p:nvSpPr>
        <p:spPr>
          <a:xfrm rot="10800000">
            <a:off x="5155821" y="2237549"/>
            <a:ext cx="1211580" cy="2209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TextovéPole 12"/>
          <p:cNvSpPr txBox="1"/>
          <p:nvPr/>
        </p:nvSpPr>
        <p:spPr>
          <a:xfrm>
            <a:off x="4767200" y="1826850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Kolik je piva??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Šipka doprava 13"/>
          <p:cNvSpPr/>
          <p:nvPr/>
        </p:nvSpPr>
        <p:spPr>
          <a:xfrm>
            <a:off x="5279772" y="3078027"/>
            <a:ext cx="1211580" cy="22098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TextovéPole 14"/>
          <p:cNvSpPr txBox="1"/>
          <p:nvPr/>
        </p:nvSpPr>
        <p:spPr>
          <a:xfrm>
            <a:off x="4804722" y="2716526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42 litrů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1" name="Picture 2" descr="Dailychrishemsworth buddhism GIF - Find on GIFER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154" y="5448033"/>
            <a:ext cx="1424456" cy="1059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Obdélník 15"/>
          <p:cNvSpPr/>
          <p:nvPr/>
        </p:nvSpPr>
        <p:spPr>
          <a:xfrm>
            <a:off x="5361473" y="4978679"/>
            <a:ext cx="2039816" cy="16689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TextovéPole 16"/>
          <p:cNvSpPr txBox="1"/>
          <p:nvPr/>
        </p:nvSpPr>
        <p:spPr>
          <a:xfrm>
            <a:off x="5801928" y="5022937"/>
            <a:ext cx="1158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err="1" smtClean="0"/>
              <a:t>Dispatcher</a:t>
            </a:r>
            <a:endParaRPr lang="cs-CZ" dirty="0"/>
          </a:p>
        </p:txBody>
      </p:sp>
      <p:sp>
        <p:nvSpPr>
          <p:cNvPr id="19" name="Šipka doprava 18"/>
          <p:cNvSpPr/>
          <p:nvPr/>
        </p:nvSpPr>
        <p:spPr>
          <a:xfrm rot="2211549">
            <a:off x="3872435" y="4609936"/>
            <a:ext cx="1329574" cy="22098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20" name="Picture 4" descr="Dvounádobové měděné varny - MB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584" y="1536820"/>
            <a:ext cx="1957967" cy="215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bdélník 20"/>
          <p:cNvSpPr/>
          <p:nvPr/>
        </p:nvSpPr>
        <p:spPr>
          <a:xfrm>
            <a:off x="1278967" y="1202658"/>
            <a:ext cx="2660073" cy="28199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/>
          <p:cNvSpPr txBox="1"/>
          <p:nvPr/>
        </p:nvSpPr>
        <p:spPr>
          <a:xfrm>
            <a:off x="940324" y="813040"/>
            <a:ext cx="3504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smtClean="0"/>
              <a:t>Káď na adrese 42.42.42.42</a:t>
            </a:r>
            <a:r>
              <a:rPr lang="en-US" dirty="0" smtClean="0"/>
              <a:t>:42222</a:t>
            </a:r>
            <a:endParaRPr lang="cs-CZ" dirty="0"/>
          </a:p>
        </p:txBody>
      </p:sp>
      <p:sp>
        <p:nvSpPr>
          <p:cNvPr id="26" name="TextovéPole 25"/>
          <p:cNvSpPr txBox="1"/>
          <p:nvPr/>
        </p:nvSpPr>
        <p:spPr>
          <a:xfrm rot="18626834">
            <a:off x="6862548" y="4003579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Kde je Káď ??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Obdélník 1"/>
          <p:cNvSpPr/>
          <p:nvPr/>
        </p:nvSpPr>
        <p:spPr>
          <a:xfrm rot="2251781">
            <a:off x="3310512" y="4800054"/>
            <a:ext cx="2036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/>
              <a:t>42.42.42.42</a:t>
            </a:r>
            <a:r>
              <a:rPr lang="en-US" dirty="0"/>
              <a:t>:42222</a:t>
            </a:r>
            <a:endParaRPr lang="cs-CZ" dirty="0"/>
          </a:p>
        </p:txBody>
      </p:sp>
      <p:sp>
        <p:nvSpPr>
          <p:cNvPr id="27" name="Šipka doprava 26"/>
          <p:cNvSpPr/>
          <p:nvPr/>
        </p:nvSpPr>
        <p:spPr>
          <a:xfrm rot="7775244">
            <a:off x="7496490" y="4285458"/>
            <a:ext cx="1329574" cy="22098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8" name="TextovéPole 27"/>
          <p:cNvSpPr txBox="1"/>
          <p:nvPr/>
        </p:nvSpPr>
        <p:spPr>
          <a:xfrm rot="2281764">
            <a:off x="3670780" y="4322886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Jsem tady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9" name="Šipka doprava 28"/>
          <p:cNvSpPr/>
          <p:nvPr/>
        </p:nvSpPr>
        <p:spPr>
          <a:xfrm rot="18663326">
            <a:off x="7633153" y="4655411"/>
            <a:ext cx="1941839" cy="22098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0" name="Obdélník 29"/>
          <p:cNvSpPr/>
          <p:nvPr/>
        </p:nvSpPr>
        <p:spPr>
          <a:xfrm rot="18706197">
            <a:off x="7801386" y="4794013"/>
            <a:ext cx="2036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/>
              <a:t>42.42.42.42</a:t>
            </a:r>
            <a:r>
              <a:rPr lang="en-US" dirty="0"/>
              <a:t>:42222</a:t>
            </a:r>
            <a:endParaRPr lang="cs-CZ" dirty="0"/>
          </a:p>
        </p:txBody>
      </p:sp>
      <p:sp>
        <p:nvSpPr>
          <p:cNvPr id="31" name="TextovéPole 30"/>
          <p:cNvSpPr txBox="1"/>
          <p:nvPr/>
        </p:nvSpPr>
        <p:spPr>
          <a:xfrm rot="18626834">
            <a:off x="7353481" y="4461075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Tady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Oválný bublinový popisek 31"/>
          <p:cNvSpPr/>
          <p:nvPr/>
        </p:nvSpPr>
        <p:spPr>
          <a:xfrm>
            <a:off x="9729172" y="3813217"/>
            <a:ext cx="2532184" cy="1026777"/>
          </a:xfrm>
          <a:prstGeom prst="wedgeEllipseCallout">
            <a:avLst>
              <a:gd name="adj1" fmla="val -33964"/>
              <a:gd name="adj2" fmla="val -7201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Už vím kde je Káď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60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13" grpId="0"/>
      <p:bldP spid="14" grpId="0" animBg="1"/>
      <p:bldP spid="15" grpId="0"/>
      <p:bldP spid="19" grpId="0" animBg="1"/>
      <p:bldP spid="19" grpId="1" animBg="1"/>
      <p:bldP spid="21" grpId="0" animBg="1"/>
      <p:bldP spid="22" grpId="0"/>
      <p:bldP spid="26" grpId="0"/>
      <p:bldP spid="26" grpId="1"/>
      <p:bldP spid="2" grpId="0"/>
      <p:bldP spid="2" grpId="1"/>
      <p:bldP spid="27" grpId="0" animBg="1"/>
      <p:bldP spid="27" grpId="1" animBg="1"/>
      <p:bldP spid="28" grpId="0"/>
      <p:bldP spid="28" grpId="1"/>
      <p:bldP spid="29" grpId="0" animBg="1"/>
      <p:bldP spid="29" grpId="1" animBg="1"/>
      <p:bldP spid="30" grpId="0"/>
      <p:bldP spid="30" grpId="1"/>
      <p:bldP spid="31" grpId="0"/>
      <p:bldP spid="31" grpId="1"/>
      <p:bldP spid="3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1277" y="1826850"/>
            <a:ext cx="2142130" cy="160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Dailychrishemsworth buddhism GIF - Find on GIFER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154" y="5448033"/>
            <a:ext cx="1424456" cy="1059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Obdélník 15"/>
          <p:cNvSpPr/>
          <p:nvPr/>
        </p:nvSpPr>
        <p:spPr>
          <a:xfrm>
            <a:off x="5361473" y="4978679"/>
            <a:ext cx="2039816" cy="16689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TextovéPole 16"/>
          <p:cNvSpPr txBox="1"/>
          <p:nvPr/>
        </p:nvSpPr>
        <p:spPr>
          <a:xfrm>
            <a:off x="5801928" y="5022937"/>
            <a:ext cx="1158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err="1" smtClean="0"/>
              <a:t>Dispatcher</a:t>
            </a:r>
            <a:endParaRPr lang="cs-CZ" dirty="0"/>
          </a:p>
        </p:txBody>
      </p:sp>
      <p:sp>
        <p:nvSpPr>
          <p:cNvPr id="19" name="Šipka doprava 18"/>
          <p:cNvSpPr/>
          <p:nvPr/>
        </p:nvSpPr>
        <p:spPr>
          <a:xfrm rot="2211549">
            <a:off x="3872435" y="4609936"/>
            <a:ext cx="1329574" cy="22098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20" name="Picture 4" descr="Dvounádobové měděné varny - MB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584" y="1536820"/>
            <a:ext cx="1957967" cy="215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bdélník 20"/>
          <p:cNvSpPr/>
          <p:nvPr/>
        </p:nvSpPr>
        <p:spPr>
          <a:xfrm>
            <a:off x="1278967" y="1202658"/>
            <a:ext cx="2660073" cy="28199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/>
          <p:cNvSpPr txBox="1"/>
          <p:nvPr/>
        </p:nvSpPr>
        <p:spPr>
          <a:xfrm>
            <a:off x="940324" y="813040"/>
            <a:ext cx="3504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smtClean="0"/>
              <a:t>Káď na adrese </a:t>
            </a:r>
            <a:r>
              <a:rPr lang="en-US" dirty="0" smtClean="0"/>
              <a:t>69.69.69.69:42222</a:t>
            </a:r>
            <a:endParaRPr lang="cs-CZ" dirty="0"/>
          </a:p>
        </p:txBody>
      </p:sp>
      <p:sp>
        <p:nvSpPr>
          <p:cNvPr id="2" name="Obdélník 1"/>
          <p:cNvSpPr/>
          <p:nvPr/>
        </p:nvSpPr>
        <p:spPr>
          <a:xfrm rot="2251781">
            <a:off x="3310512" y="4800054"/>
            <a:ext cx="2036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69.69.69.69:42222</a:t>
            </a:r>
            <a:endParaRPr lang="cs-CZ" dirty="0"/>
          </a:p>
        </p:txBody>
      </p:sp>
      <p:sp>
        <p:nvSpPr>
          <p:cNvPr id="28" name="TextovéPole 27"/>
          <p:cNvSpPr txBox="1"/>
          <p:nvPr/>
        </p:nvSpPr>
        <p:spPr>
          <a:xfrm rot="2281764">
            <a:off x="3670780" y="4322886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Teď jsem tady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Oválný bublinový popisek 22"/>
          <p:cNvSpPr/>
          <p:nvPr/>
        </p:nvSpPr>
        <p:spPr>
          <a:xfrm>
            <a:off x="333686" y="4569437"/>
            <a:ext cx="2532184" cy="818484"/>
          </a:xfrm>
          <a:prstGeom prst="wedgeEllipseCallout">
            <a:avLst>
              <a:gd name="adj1" fmla="val 29925"/>
              <a:gd name="adj2" fmla="val -8281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Změna adresy  x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3074" name="Picture 2" descr="😊 Smiling Face With Smiling Eyes Emoji | ^^ Emoji, Blush Emoji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425" y="4758351"/>
            <a:ext cx="440655" cy="440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" grpId="0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Komunikační návrhové vzory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Komunikace mezi</a:t>
            </a:r>
          </a:p>
          <a:p>
            <a:pPr lvl="1"/>
            <a:r>
              <a:rPr lang="cs-CZ" dirty="0" smtClean="0"/>
              <a:t>Vlákny</a:t>
            </a:r>
          </a:p>
          <a:p>
            <a:pPr lvl="1"/>
            <a:r>
              <a:rPr lang="cs-CZ" dirty="0" smtClean="0"/>
              <a:t>Procesy</a:t>
            </a:r>
          </a:p>
          <a:p>
            <a:pPr lvl="1"/>
            <a:r>
              <a:rPr lang="cs-CZ" dirty="0" smtClean="0"/>
              <a:t>Server-</a:t>
            </a:r>
            <a:r>
              <a:rPr lang="cs-CZ" dirty="0" err="1" smtClean="0"/>
              <a:t>client</a:t>
            </a:r>
            <a:r>
              <a:rPr lang="cs-CZ" dirty="0"/>
              <a:t> </a:t>
            </a:r>
            <a:r>
              <a:rPr lang="cs-CZ" dirty="0" smtClean="0"/>
              <a:t>uzly </a:t>
            </a:r>
          </a:p>
          <a:p>
            <a:r>
              <a:rPr lang="cs-CZ" dirty="0" smtClean="0"/>
              <a:t>Vzory</a:t>
            </a:r>
          </a:p>
          <a:p>
            <a:pPr lvl="1">
              <a:spcBef>
                <a:spcPts val="500"/>
              </a:spcBef>
              <a:buClr>
                <a:srgbClr val="CC9900"/>
              </a:buClr>
              <a:buSzPct val="60000"/>
            </a:pPr>
            <a:r>
              <a:rPr lang="cs-CZ" altLang="cs-CZ" dirty="0" err="1">
                <a:solidFill>
                  <a:srgbClr val="000000"/>
                </a:solidFill>
              </a:rPr>
              <a:t>Forwarder</a:t>
            </a:r>
            <a:r>
              <a:rPr lang="cs-CZ" altLang="cs-CZ" dirty="0">
                <a:solidFill>
                  <a:srgbClr val="000000"/>
                </a:solidFill>
              </a:rPr>
              <a:t> – </a:t>
            </a:r>
            <a:r>
              <a:rPr lang="cs-CZ" altLang="cs-CZ" dirty="0" err="1">
                <a:solidFill>
                  <a:srgbClr val="000000"/>
                </a:solidFill>
              </a:rPr>
              <a:t>Receiver</a:t>
            </a:r>
            <a:endParaRPr lang="cs-CZ" altLang="cs-CZ" dirty="0">
              <a:solidFill>
                <a:srgbClr val="000000"/>
              </a:solidFill>
            </a:endParaRPr>
          </a:p>
          <a:p>
            <a:pPr lvl="1">
              <a:spcBef>
                <a:spcPts val="500"/>
              </a:spcBef>
              <a:buClr>
                <a:srgbClr val="CC9900"/>
              </a:buClr>
              <a:buSzPct val="60000"/>
            </a:pPr>
            <a:r>
              <a:rPr lang="cs-CZ" altLang="cs-CZ" dirty="0" err="1">
                <a:solidFill>
                  <a:srgbClr val="000000"/>
                </a:solidFill>
              </a:rPr>
              <a:t>Client</a:t>
            </a:r>
            <a:r>
              <a:rPr lang="cs-CZ" altLang="cs-CZ" dirty="0">
                <a:solidFill>
                  <a:srgbClr val="000000"/>
                </a:solidFill>
              </a:rPr>
              <a:t> – </a:t>
            </a:r>
            <a:r>
              <a:rPr lang="cs-CZ" altLang="cs-CZ" dirty="0" err="1">
                <a:solidFill>
                  <a:srgbClr val="000000"/>
                </a:solidFill>
              </a:rPr>
              <a:t>Dispatcher</a:t>
            </a:r>
            <a:r>
              <a:rPr lang="cs-CZ" altLang="cs-CZ" dirty="0">
                <a:solidFill>
                  <a:srgbClr val="000000"/>
                </a:solidFill>
              </a:rPr>
              <a:t> – Server</a:t>
            </a:r>
          </a:p>
          <a:p>
            <a:pPr lvl="1">
              <a:spcBef>
                <a:spcPts val="500"/>
              </a:spcBef>
              <a:buClr>
                <a:srgbClr val="CC9900"/>
              </a:buClr>
              <a:buSzPct val="60000"/>
            </a:pPr>
            <a:r>
              <a:rPr lang="cs-CZ" altLang="cs-CZ" dirty="0">
                <a:solidFill>
                  <a:srgbClr val="000000"/>
                </a:solidFill>
              </a:rPr>
              <a:t>Publisher </a:t>
            </a:r>
            <a:r>
              <a:rPr lang="cs-CZ" altLang="cs-CZ" dirty="0" smtClean="0">
                <a:solidFill>
                  <a:srgbClr val="000000"/>
                </a:solidFill>
              </a:rPr>
              <a:t>– </a:t>
            </a:r>
            <a:r>
              <a:rPr lang="cs-CZ" altLang="cs-CZ" dirty="0" err="1" smtClean="0">
                <a:solidFill>
                  <a:srgbClr val="000000"/>
                </a:solidFill>
              </a:rPr>
              <a:t>Subscriber</a:t>
            </a:r>
            <a:r>
              <a:rPr lang="cs-CZ" altLang="cs-CZ" dirty="0" smtClean="0">
                <a:solidFill>
                  <a:srgbClr val="000000"/>
                </a:solidFill>
              </a:rPr>
              <a:t> </a:t>
            </a:r>
            <a:endParaRPr lang="cs-CZ" altLang="cs-CZ" dirty="0"/>
          </a:p>
          <a:p>
            <a:pPr>
              <a:spcBef>
                <a:spcPts val="500"/>
              </a:spcBef>
              <a:buClr>
                <a:srgbClr val="CC9900"/>
              </a:buClr>
              <a:buSzPct val="60000"/>
            </a:pPr>
            <a:r>
              <a:rPr lang="cs-CZ" altLang="cs-CZ" dirty="0" smtClean="0">
                <a:solidFill>
                  <a:srgbClr val="000000"/>
                </a:solidFill>
              </a:rPr>
              <a:t>Problémy</a:t>
            </a:r>
          </a:p>
          <a:p>
            <a:pPr lvl="1">
              <a:spcBef>
                <a:spcPts val="500"/>
              </a:spcBef>
              <a:buClr>
                <a:srgbClr val="CC9900"/>
              </a:buClr>
              <a:buSzPct val="60000"/>
            </a:pPr>
            <a:r>
              <a:rPr lang="cs-CZ" altLang="cs-CZ" dirty="0" smtClean="0">
                <a:solidFill>
                  <a:srgbClr val="000000"/>
                </a:solidFill>
              </a:rPr>
              <a:t>Heterogenní způsob komunikace mezi účastníky</a:t>
            </a:r>
          </a:p>
          <a:p>
            <a:pPr lvl="1">
              <a:spcBef>
                <a:spcPts val="500"/>
              </a:spcBef>
              <a:buClr>
                <a:srgbClr val="CC9900"/>
              </a:buClr>
              <a:buSzPct val="60000"/>
            </a:pPr>
            <a:r>
              <a:rPr lang="cs-CZ" altLang="cs-CZ" dirty="0" smtClean="0">
                <a:solidFill>
                  <a:srgbClr val="000000"/>
                </a:solidFill>
              </a:rPr>
              <a:t>Umístění účastníků komunikace</a:t>
            </a:r>
            <a:endParaRPr lang="cs-CZ" altLang="cs-CZ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005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02" y="2084832"/>
            <a:ext cx="1900805" cy="1425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Dvounádobové měděné varny - MB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784" y="1194208"/>
            <a:ext cx="1957967" cy="215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>
                <a:cs typeface="Arial" panose="020B0604020202020204" pitchFamily="34" charset="0"/>
              </a:rPr>
              <a:t>Názvosloví</a:t>
            </a:r>
            <a:endParaRPr lang="cs-CZ" dirty="0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4822" y="2719391"/>
            <a:ext cx="7599362" cy="278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7" name="Picture 2" descr="Dailychrishemsworth buddhism GIF - Find on GIFER"/>
          <p:cNvPicPr>
            <a:picLocks noChangeAspect="1" noChangeArrowheads="1" noCrop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1936" y="5503866"/>
            <a:ext cx="1424456" cy="1059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991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cs typeface="Arial" panose="020B0604020202020204" pitchFamily="34" charset="0"/>
              </a:rPr>
              <a:t>Client</a:t>
            </a:r>
            <a:r>
              <a:rPr lang="cs-CZ" dirty="0">
                <a:cs typeface="Arial" panose="020B0604020202020204" pitchFamily="34" charset="0"/>
              </a:rPr>
              <a:t> - </a:t>
            </a:r>
            <a:r>
              <a:rPr lang="cs-CZ" dirty="0" err="1">
                <a:cs typeface="Arial" panose="020B0604020202020204" pitchFamily="34" charset="0"/>
              </a:rPr>
              <a:t>Dispatcher</a:t>
            </a:r>
            <a:r>
              <a:rPr lang="cs-CZ" dirty="0">
                <a:cs typeface="Arial" panose="020B0604020202020204" pitchFamily="34" charset="0"/>
              </a:rPr>
              <a:t> </a:t>
            </a:r>
            <a:r>
              <a:rPr lang="cs-CZ" dirty="0" smtClean="0">
                <a:cs typeface="Arial" panose="020B0604020202020204" pitchFamily="34" charset="0"/>
              </a:rPr>
              <a:t>– </a:t>
            </a:r>
            <a:r>
              <a:rPr lang="cs-CZ" dirty="0" err="1" smtClean="0">
                <a:cs typeface="Arial" panose="020B0604020202020204" pitchFamily="34" charset="0"/>
              </a:rPr>
              <a:t>ServeR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cs-CZ" altLang="en-US" sz="1900" b="1" dirty="0" err="1">
                <a:solidFill>
                  <a:srgbClr val="000000"/>
                </a:solidFill>
                <a:cs typeface="Arial" panose="020B0604020202020204" pitchFamily="34" charset="0"/>
              </a:rPr>
              <a:t>dispatcher</a:t>
            </a:r>
            <a:endParaRPr lang="cs-CZ" altLang="en-US" sz="19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poskytuje službu, jež umožňuje klientovi používat pro identifikaci serverů jejich jména a nikoli fyzická umístění (transparentnost umístění)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navíc se stará o vytvoření komunikačního kanálu mezi klientem a serverem</a:t>
            </a: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cs-CZ" altLang="en-US" sz="1900" b="1" dirty="0">
                <a:solidFill>
                  <a:srgbClr val="000000"/>
                </a:solidFill>
                <a:cs typeface="Arial" panose="020B0604020202020204" pitchFamily="34" charset="0"/>
              </a:rPr>
              <a:t>server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poskytuje služby klientům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registruje se či je registrován pod svým jménem a adresou u </a:t>
            </a:r>
            <a:r>
              <a:rPr lang="cs-CZ" altLang="en-US" sz="1700" dirty="0" err="1">
                <a:solidFill>
                  <a:srgbClr val="000000"/>
                </a:solidFill>
                <a:cs typeface="Arial" panose="020B0604020202020204" pitchFamily="34" charset="0"/>
              </a:rPr>
              <a:t>dispatchera</a:t>
            </a:r>
            <a:endParaRPr lang="cs-CZ" altLang="en-US" sz="17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může se nacházet na stejném stroji jako klient, ve stejné místní síti či být dostupný přes Internet </a:t>
            </a: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cs-CZ" altLang="en-US" sz="1900" b="1" dirty="0">
                <a:solidFill>
                  <a:srgbClr val="000000"/>
                </a:solidFill>
                <a:cs typeface="Arial" panose="020B0604020202020204" pitchFamily="34" charset="0"/>
              </a:rPr>
              <a:t>klient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spoléhá na </a:t>
            </a:r>
            <a:r>
              <a:rPr lang="cs-CZ" altLang="en-US" sz="1700" dirty="0" err="1">
                <a:solidFill>
                  <a:srgbClr val="000000"/>
                </a:solidFill>
                <a:cs typeface="Arial" panose="020B0604020202020204" pitchFamily="34" charset="0"/>
              </a:rPr>
              <a:t>dispatchera</a:t>
            </a: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 s nalezením serveru a pro vytvoření spojení s ním</a:t>
            </a:r>
          </a:p>
          <a:p>
            <a:pPr lvl="2">
              <a:spcBef>
                <a:spcPts val="400"/>
              </a:spcBef>
              <a:buClr>
                <a:srgbClr val="CC9900"/>
              </a:buClr>
              <a:buSzPct val="65000"/>
            </a:pP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nadále pak pracuje pouze s kanálem k serveru, který mu </a:t>
            </a:r>
            <a:r>
              <a:rPr lang="cs-CZ" altLang="en-US" sz="1700" dirty="0" err="1">
                <a:solidFill>
                  <a:srgbClr val="000000"/>
                </a:solidFill>
                <a:cs typeface="Arial" panose="020B0604020202020204" pitchFamily="34" charset="0"/>
              </a:rPr>
              <a:t>dispatcher</a:t>
            </a: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 poskytl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700" dirty="0">
                <a:solidFill>
                  <a:srgbClr val="000000"/>
                </a:solidFill>
                <a:cs typeface="Arial" panose="020B0604020202020204" pitchFamily="34" charset="0"/>
              </a:rPr>
              <a:t>může si za běhu prohodit roli se serverem</a:t>
            </a:r>
          </a:p>
          <a:p>
            <a:endParaRPr lang="cs-CZ" dirty="0"/>
          </a:p>
        </p:txBody>
      </p:sp>
      <p:sp>
        <p:nvSpPr>
          <p:cNvPr id="4" name="TextovéPole 3"/>
          <p:cNvSpPr txBox="1"/>
          <p:nvPr/>
        </p:nvSpPr>
        <p:spPr>
          <a:xfrm>
            <a:off x="7424928" y="1631418"/>
            <a:ext cx="2191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pro </a:t>
            </a:r>
            <a:r>
              <a:rPr lang="cs-CZ" dirty="0" smtClean="0"/>
              <a:t>domácí studium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54294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Varianty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cs-CZ" altLang="en-US" sz="1600" b="1" dirty="0">
                <a:solidFill>
                  <a:srgbClr val="000000"/>
                </a:solidFill>
                <a:cs typeface="Arial" panose="020B0604020202020204" pitchFamily="34" charset="0"/>
              </a:rPr>
              <a:t>distribuované </a:t>
            </a:r>
            <a:r>
              <a:rPr lang="cs-CZ" altLang="en-US" sz="1600" b="1" dirty="0" err="1">
                <a:solidFill>
                  <a:srgbClr val="000000"/>
                </a:solidFill>
                <a:cs typeface="Arial" panose="020B0604020202020204" pitchFamily="34" charset="0"/>
              </a:rPr>
              <a:t>dispatchery</a:t>
            </a:r>
            <a:endParaRPr lang="cs-CZ" altLang="en-US" sz="16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cs-CZ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komunikace </a:t>
            </a:r>
            <a:r>
              <a:rPr lang="cs-CZ" altLang="en-US" sz="1600" b="1" dirty="0">
                <a:solidFill>
                  <a:srgbClr val="000000"/>
                </a:solidFill>
                <a:cs typeface="Arial" panose="020B0604020202020204" pitchFamily="34" charset="0"/>
              </a:rPr>
              <a:t>spravována </a:t>
            </a:r>
            <a:r>
              <a:rPr lang="cs-CZ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klientem</a:t>
            </a:r>
            <a:r>
              <a:rPr lang="en-US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/</a:t>
            </a:r>
            <a:r>
              <a:rPr lang="en-US" altLang="en-US" sz="1600" b="1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dispatcherem</a:t>
            </a:r>
            <a:endParaRPr lang="cs-CZ" altLang="en-US" sz="16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err="1">
                <a:solidFill>
                  <a:srgbClr val="000000"/>
                </a:solidFill>
                <a:cs typeface="Arial" panose="020B0604020202020204" pitchFamily="34" charset="0"/>
              </a:rPr>
              <a:t>dispatcher</a:t>
            </a:r>
            <a:r>
              <a:rPr lang="cs-CZ" altLang="en-US" sz="1600" dirty="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vytváří </a:t>
            </a:r>
            <a:r>
              <a:rPr lang="cs-CZ" altLang="en-US" sz="1600" dirty="0">
                <a:solidFill>
                  <a:srgbClr val="000000"/>
                </a:solidFill>
                <a:cs typeface="Arial" panose="020B0604020202020204" pitchFamily="34" charset="0"/>
              </a:rPr>
              <a:t>spojení se </a:t>
            </a:r>
            <a:r>
              <a:rPr lang="cs-CZ" altLang="en-US" sz="1600" dirty="0" smtClean="0">
                <a:solidFill>
                  <a:srgbClr val="000000"/>
                </a:solidFill>
                <a:cs typeface="Arial" panose="020B0604020202020204" pitchFamily="34" charset="0"/>
              </a:rPr>
              <a:t>serverem</a:t>
            </a:r>
            <a:endParaRPr lang="cs-CZ" altLang="en-US" sz="16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cs-CZ" altLang="en-US" sz="1600" b="1" dirty="0">
                <a:solidFill>
                  <a:srgbClr val="000000"/>
                </a:solidFill>
                <a:cs typeface="Arial" panose="020B0604020202020204" pitchFamily="34" charset="0"/>
              </a:rPr>
              <a:t>s více způsoby komunikace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>
                <a:solidFill>
                  <a:srgbClr val="000000"/>
                </a:solidFill>
                <a:cs typeface="Arial" panose="020B0604020202020204" pitchFamily="34" charset="0"/>
              </a:rPr>
              <a:t>servery se navíc registrují s podporovanými druhy komunikace</a:t>
            </a: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en-US" altLang="en-US" sz="1600" b="1" dirty="0">
                <a:solidFill>
                  <a:srgbClr val="000000"/>
                </a:solidFill>
                <a:cs typeface="Arial" panose="020B0604020202020204" pitchFamily="34" charset="0"/>
              </a:rPr>
              <a:t>client-dispatcher-service</a:t>
            </a: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</a:pPr>
            <a:r>
              <a:rPr lang="cs-CZ" altLang="en-US" sz="1600" dirty="0" err="1">
                <a:solidFill>
                  <a:srgbClr val="000000"/>
                </a:solidFill>
                <a:cs typeface="Arial" panose="020B0604020202020204" pitchFamily="34" charset="0"/>
              </a:rPr>
              <a:t>dispatcher</a:t>
            </a:r>
            <a:r>
              <a:rPr lang="cs-CZ" altLang="en-US" sz="1600" dirty="0">
                <a:solidFill>
                  <a:srgbClr val="000000"/>
                </a:solidFill>
                <a:cs typeface="Arial" panose="020B0604020202020204" pitchFamily="34" charset="0"/>
              </a:rPr>
              <a:t> si pamatuje mapování služeb na implementující servery</a:t>
            </a:r>
          </a:p>
          <a:p>
            <a:pPr>
              <a:spcBef>
                <a:spcPts val="450"/>
              </a:spcBef>
              <a:buClr>
                <a:srgbClr val="CC9900"/>
              </a:buClr>
              <a:buSzPct val="65000"/>
            </a:pPr>
            <a:r>
              <a:rPr lang="en-US" altLang="en-US" sz="1600" b="1" dirty="0" err="1" smtClean="0">
                <a:solidFill>
                  <a:srgbClr val="000000"/>
                </a:solidFill>
                <a:cs typeface="Arial" panose="020B0604020202020204" pitchFamily="34" charset="0"/>
              </a:rPr>
              <a:t>kombinace</a:t>
            </a:r>
            <a:r>
              <a:rPr lang="en-US" altLang="en-US" sz="1600" b="1" dirty="0" smtClean="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lang="en-US" altLang="en-US" sz="1600" b="1" dirty="0">
                <a:solidFill>
                  <a:srgbClr val="000000"/>
                </a:solidFill>
                <a:cs typeface="Arial" panose="020B0604020202020204" pitchFamily="34" charset="0"/>
              </a:rPr>
              <a:t>se </a:t>
            </a:r>
            <a:r>
              <a:rPr lang="en-US" altLang="en-US" sz="1600" b="1" dirty="0" err="1">
                <a:solidFill>
                  <a:srgbClr val="000000"/>
                </a:solidFill>
                <a:cs typeface="Arial" panose="020B0604020202020204" pitchFamily="34" charset="0"/>
              </a:rPr>
              <a:t>vzorem</a:t>
            </a:r>
            <a:r>
              <a:rPr lang="en-US" altLang="en-US" sz="1600" b="1" dirty="0">
                <a:solidFill>
                  <a:srgbClr val="000000"/>
                </a:solidFill>
                <a:cs typeface="Arial" panose="020B0604020202020204" pitchFamily="34" charset="0"/>
              </a:rPr>
              <a:t> forwarder-receiver</a:t>
            </a:r>
          </a:p>
          <a:p>
            <a:endParaRPr lang="cs-CZ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381" y="4966072"/>
            <a:ext cx="5046248" cy="1796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5" name="Picture 2" descr="Dailychrishemsworth buddhism GIF - Find on GIFER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173" y="384048"/>
            <a:ext cx="905209" cy="67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Dailychrishemsworth buddhism GIF - Find on GIFER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7486" y="798841"/>
            <a:ext cx="905209" cy="67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Dailychrishemsworth buddhism GIF - Find on GIFER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968" y="1362323"/>
            <a:ext cx="905209" cy="67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ailychrishemsworth buddhism GIF - Find on GIFER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3532" y="1748094"/>
            <a:ext cx="905209" cy="67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7595" y="2034290"/>
            <a:ext cx="1262774" cy="94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Dvounádobové měděné varny - MBS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5724" y="2084831"/>
            <a:ext cx="1064552" cy="116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Dailychrishemsworth buddhism GIF - Find on GIFER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9944" y="4649866"/>
            <a:ext cx="905209" cy="67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ovéPole 12"/>
          <p:cNvSpPr txBox="1"/>
          <p:nvPr/>
        </p:nvSpPr>
        <p:spPr>
          <a:xfrm rot="18626834">
            <a:off x="8694328" y="3576962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Kde je Káď ??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Šipka doprava 13"/>
          <p:cNvSpPr/>
          <p:nvPr/>
        </p:nvSpPr>
        <p:spPr>
          <a:xfrm rot="7775244">
            <a:off x="9328270" y="3858841"/>
            <a:ext cx="1329574" cy="22098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Kříž 14"/>
          <p:cNvSpPr/>
          <p:nvPr/>
        </p:nvSpPr>
        <p:spPr>
          <a:xfrm>
            <a:off x="9310005" y="3211104"/>
            <a:ext cx="1336792" cy="1326497"/>
          </a:xfrm>
          <a:prstGeom prst="plus">
            <a:avLst>
              <a:gd name="adj" fmla="val 4931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/>
          <p:cNvSpPr txBox="1"/>
          <p:nvPr/>
        </p:nvSpPr>
        <p:spPr>
          <a:xfrm rot="18626834">
            <a:off x="8656641" y="3358669"/>
            <a:ext cx="2115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Kde zjistím kolik je pivka ??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267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 animBg="1"/>
      <p:bldP spid="15" grpId="0" animBg="1"/>
      <p:bldP spid="15" grpId="1" animBg="1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Shrnutí</a:t>
            </a:r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smtClean="0"/>
              <a:t>Výhody</a:t>
            </a:r>
            <a:endParaRPr lang="cs-CZ" dirty="0"/>
          </a:p>
        </p:txBody>
      </p:sp>
      <p:sp>
        <p:nvSpPr>
          <p:cNvPr id="5" name="Zástupný symbol pro obsah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290513" indent="-285750">
              <a:spcBef>
                <a:spcPts val="450"/>
              </a:spcBef>
              <a:buClr>
                <a:srgbClr val="CC9900"/>
              </a:buClr>
              <a:buSzPct val="65000"/>
              <a:defRPr/>
            </a:pPr>
            <a:r>
              <a:rPr lang="cs-CZ" alt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Flexibilita</a:t>
            </a:r>
          </a:p>
          <a:p>
            <a:pPr marL="464249" lvl="1" indent="-285750">
              <a:spcBef>
                <a:spcPts val="450"/>
              </a:spcBef>
              <a:buClr>
                <a:srgbClr val="CC9900"/>
              </a:buClr>
              <a:buSzPct val="65000"/>
              <a:defRPr/>
            </a:pPr>
            <a:r>
              <a:rPr lang="cs-CZ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Zaměnitelnost serverů</a:t>
            </a:r>
            <a:r>
              <a:rPr lang="en-US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cs-CZ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služeb runtime</a:t>
            </a:r>
          </a:p>
          <a:p>
            <a:pPr marL="290513" indent="-285750">
              <a:spcBef>
                <a:spcPts val="450"/>
              </a:spcBef>
              <a:buClr>
                <a:srgbClr val="CC9900"/>
              </a:buClr>
              <a:buSzPct val="65000"/>
              <a:defRPr/>
            </a:pPr>
            <a:r>
              <a:rPr lang="cs-CZ" alt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Odolnost</a:t>
            </a:r>
          </a:p>
          <a:p>
            <a:pPr marL="464249" lvl="1" indent="-285750">
              <a:spcBef>
                <a:spcPts val="450"/>
              </a:spcBef>
              <a:buClr>
                <a:srgbClr val="CC9900"/>
              </a:buClr>
              <a:buSzPct val="65000"/>
              <a:defRPr/>
            </a:pPr>
            <a:r>
              <a:rPr lang="cs-CZ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Selhání serverů </a:t>
            </a:r>
            <a:r>
              <a:rPr lang="en-US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=&gt; </a:t>
            </a:r>
            <a:r>
              <a:rPr lang="cs-CZ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při obnovení se zaregistrují</a:t>
            </a:r>
          </a:p>
          <a:p>
            <a:pPr marL="290513" indent="-285750">
              <a:spcBef>
                <a:spcPts val="450"/>
              </a:spcBef>
              <a:buClr>
                <a:srgbClr val="CC9900"/>
              </a:buClr>
              <a:buSzPct val="65000"/>
              <a:defRPr/>
            </a:pPr>
            <a:r>
              <a:rPr lang="cs-CZ" alt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Transparentnost </a:t>
            </a:r>
          </a:p>
          <a:p>
            <a:pPr marL="464249" lvl="1" indent="-285750">
              <a:spcBef>
                <a:spcPts val="450"/>
              </a:spcBef>
              <a:buClr>
                <a:srgbClr val="CC9900"/>
              </a:buClr>
              <a:buSzPct val="65000"/>
              <a:defRPr/>
            </a:pPr>
            <a:r>
              <a:rPr lang="cs-CZ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Abstrakce nad fyzickými adresami</a:t>
            </a:r>
          </a:p>
          <a:p>
            <a:pPr marL="464249" lvl="1" indent="-285750">
              <a:spcBef>
                <a:spcPts val="450"/>
              </a:spcBef>
              <a:buClr>
                <a:srgbClr val="CC9900"/>
              </a:buClr>
              <a:buSzPct val="65000"/>
              <a:defRPr/>
            </a:pPr>
            <a:r>
              <a:rPr lang="cs-CZ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Lze jednoduše měnit topologii sítě</a:t>
            </a:r>
          </a:p>
          <a:p>
            <a:endParaRPr lang="cs-CZ" dirty="0"/>
          </a:p>
        </p:txBody>
      </p:sp>
      <p:sp>
        <p:nvSpPr>
          <p:cNvPr id="6" name="Zástupný symbol pro text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cs-CZ" dirty="0" smtClean="0"/>
              <a:t>Nevýhody</a:t>
            </a:r>
            <a:endParaRPr lang="cs-CZ" dirty="0"/>
          </a:p>
        </p:txBody>
      </p:sp>
      <p:sp>
        <p:nvSpPr>
          <p:cNvPr id="7" name="Zástupný symbol pro obsah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290513" indent="-285750">
              <a:spcBef>
                <a:spcPts val="450"/>
              </a:spcBef>
              <a:buClr>
                <a:srgbClr val="CC9900"/>
              </a:buClr>
              <a:buSzPct val="65000"/>
              <a:defRPr/>
            </a:pPr>
            <a:r>
              <a:rPr lang="cs-CZ" alt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Efektivita</a:t>
            </a:r>
            <a:endParaRPr lang="cs-CZ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spcBef>
                <a:spcPts val="425"/>
              </a:spcBef>
              <a:buClr>
                <a:srgbClr val="3B812F"/>
              </a:buClr>
              <a:buSzPct val="60000"/>
              <a:defRPr/>
            </a:pPr>
            <a:r>
              <a:rPr lang="cs-CZ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Nutná komunikace s </a:t>
            </a:r>
            <a:r>
              <a:rPr lang="cs-CZ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dispatcherem</a:t>
            </a:r>
            <a:endParaRPr lang="cs-CZ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válný bublinový popisek 7"/>
          <p:cNvSpPr/>
          <p:nvPr/>
        </p:nvSpPr>
        <p:spPr>
          <a:xfrm>
            <a:off x="8902236" y="4004048"/>
            <a:ext cx="2532184" cy="1026777"/>
          </a:xfrm>
          <a:prstGeom prst="wedgeEllipseCallout">
            <a:avLst>
              <a:gd name="adj1" fmla="val -33964"/>
              <a:gd name="adj2" fmla="val -7201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Možnost </a:t>
            </a:r>
            <a:r>
              <a:rPr lang="cs-CZ" dirty="0" err="1" smtClean="0">
                <a:solidFill>
                  <a:schemeClr val="tx1"/>
                </a:solidFill>
              </a:rPr>
              <a:t>cachování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3" name="Vodorovný svitek 2"/>
          <p:cNvSpPr/>
          <p:nvPr/>
        </p:nvSpPr>
        <p:spPr>
          <a:xfrm>
            <a:off x="4135031" y="1011504"/>
            <a:ext cx="2422299" cy="1168132"/>
          </a:xfrm>
          <a:prstGeom prst="horizontalScroll">
            <a:avLst/>
          </a:prstGeom>
          <a:solidFill>
            <a:srgbClr val="CB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Dynamická síť  </a:t>
            </a:r>
            <a:r>
              <a:rPr lang="cs-CZ" dirty="0" smtClean="0">
                <a:solidFill>
                  <a:schemeClr val="tx1"/>
                </a:solidFill>
              </a:rPr>
              <a:t>.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1026" name="Picture 2" descr="Tick PNG - Tick Mark Symbol Transparent Pictures, Free Download - Free  Transparent PNG Logo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0888" y="1227745"/>
            <a:ext cx="542166" cy="620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Vodorovný svitek 9"/>
          <p:cNvSpPr/>
          <p:nvPr/>
        </p:nvSpPr>
        <p:spPr>
          <a:xfrm>
            <a:off x="7245934" y="901101"/>
            <a:ext cx="2422299" cy="1168132"/>
          </a:xfrm>
          <a:prstGeom prst="horizontalScroll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Statická </a:t>
            </a:r>
            <a:r>
              <a:rPr lang="cs-CZ" dirty="0" smtClean="0">
                <a:solidFill>
                  <a:schemeClr val="tx1"/>
                </a:solidFill>
              </a:rPr>
              <a:t>síť  .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9" name="Kříž 8"/>
          <p:cNvSpPr/>
          <p:nvPr/>
        </p:nvSpPr>
        <p:spPr>
          <a:xfrm rot="2700000">
            <a:off x="8967946" y="1327798"/>
            <a:ext cx="311150" cy="314737"/>
          </a:xfrm>
          <a:prstGeom prst="plus">
            <a:avLst>
              <a:gd name="adj" fmla="val 38236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72801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10" grpId="0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Thank you for your attention | Ruben Verborgh"/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022" y="0"/>
            <a:ext cx="12406243" cy="7443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🌟COMMUNITY MILESTONE: 1000th member! 🌟 - Legion Gaming Communit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400" y="-693967"/>
            <a:ext cx="4762500" cy="466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🌟COMMUNITY MILESTONE: 1000th member! 🌟 - Legion Gaming Communit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437" y="3179080"/>
            <a:ext cx="4762500" cy="466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🌟COMMUNITY MILESTONE: 1000th member! 🌟 - Legion Gaming Communit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265" y="3721873"/>
            <a:ext cx="4762500" cy="466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8" descr="🌟COMMUNITY MILESTONE: 1000th member! 🌟 - Legion Gaming Communit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1665" y="-744085"/>
            <a:ext cx="4762500" cy="466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🎆 Free Fireworks - Royalty-Free GIF - Animated Sticker - Free PNG -  Animated Ico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992" y="324249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0" descr="🎆 Free Fireworks - Royalty-Free GIF - Animated Sticker - Free PNG -  Animated Ico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836" y="237120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andrea fucking loves little caesars!!!!!!!!!!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65" y="1296759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2" descr="andrea fucking loves little caesars!!!!!!!!!!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702" y="344022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2" descr="andrea fucking loves little caesars!!!!!!!!!!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343" y="5111243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bdélník 9"/>
          <p:cNvSpPr/>
          <p:nvPr/>
        </p:nvSpPr>
        <p:spPr>
          <a:xfrm>
            <a:off x="2380086" y="2967335"/>
            <a:ext cx="74318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Děkuji že jste neusnuli </a:t>
            </a:r>
            <a:r>
              <a:rPr lang="en-US" sz="54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!!!!</a:t>
            </a:r>
            <a:endParaRPr lang="cs-CZ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852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Problém</a:t>
            </a:r>
            <a:endParaRPr lang="cs-CZ" dirty="0"/>
          </a:p>
        </p:txBody>
      </p:sp>
      <p:pic>
        <p:nvPicPr>
          <p:cNvPr id="1028" name="Picture 4" descr="Dvounádobové měděné varny - MB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040" y="2576341"/>
            <a:ext cx="3149600" cy="346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7312" y="2900122"/>
            <a:ext cx="3493135" cy="261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bdélník 3"/>
          <p:cNvSpPr/>
          <p:nvPr/>
        </p:nvSpPr>
        <p:spPr>
          <a:xfrm>
            <a:off x="934720" y="2263139"/>
            <a:ext cx="4206240" cy="38938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bdélník 7"/>
          <p:cNvSpPr/>
          <p:nvPr/>
        </p:nvSpPr>
        <p:spPr>
          <a:xfrm>
            <a:off x="7350760" y="2263139"/>
            <a:ext cx="4206240" cy="38938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TextovéPole 4"/>
          <p:cNvSpPr txBox="1"/>
          <p:nvPr/>
        </p:nvSpPr>
        <p:spPr>
          <a:xfrm>
            <a:off x="1979930" y="1893807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Káď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TextovéPole 9"/>
          <p:cNvSpPr txBox="1"/>
          <p:nvPr/>
        </p:nvSpPr>
        <p:spPr>
          <a:xfrm>
            <a:off x="8399780" y="1887805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Monitor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Šipka doprava 8"/>
          <p:cNvSpPr/>
          <p:nvPr/>
        </p:nvSpPr>
        <p:spPr>
          <a:xfrm rot="10800000">
            <a:off x="5623560" y="2987040"/>
            <a:ext cx="1211580" cy="2209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Šipka doprava 13"/>
          <p:cNvSpPr/>
          <p:nvPr/>
        </p:nvSpPr>
        <p:spPr>
          <a:xfrm>
            <a:off x="5610860" y="3964873"/>
            <a:ext cx="1211580" cy="22098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TextovéPole 14"/>
          <p:cNvSpPr txBox="1"/>
          <p:nvPr/>
        </p:nvSpPr>
        <p:spPr>
          <a:xfrm>
            <a:off x="5234939" y="2576341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Kolik je piva??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TextovéPole 15"/>
          <p:cNvSpPr txBox="1"/>
          <p:nvPr/>
        </p:nvSpPr>
        <p:spPr>
          <a:xfrm>
            <a:off x="5234939" y="3553396"/>
            <a:ext cx="211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accent1">
                    <a:lumMod val="50000"/>
                  </a:schemeClr>
                </a:solidFill>
              </a:rPr>
              <a:t>42 litrů</a:t>
            </a:r>
            <a:endParaRPr lang="cs-CZ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026" name="Picture 2" descr="Blinking Eye Loading Animation by Charlee (Walker) Alexeev on Dribbble"/>
          <p:cNvPicPr>
            <a:picLocks noGrp="1" noChangeAspect="1" noChangeArrowheads="1" noCrop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648" y="2692431"/>
            <a:ext cx="1080261" cy="810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468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5" grpId="0"/>
      <p:bldP spid="10" grpId="0"/>
      <p:bldP spid="9" grpId="0" animBg="1"/>
      <p:bldP spid="14" grpId="0" animBg="1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Obrázek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646" y="2557234"/>
            <a:ext cx="5731893" cy="4043918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32" y="147257"/>
            <a:ext cx="5724713" cy="4552724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2050" name="Picture 2" descr="I was a twenty-something f*ckwit: Continuing confessions of a former  comment drone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8225" y="426875"/>
            <a:ext cx="2033905" cy="152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967740" y="1091549"/>
            <a:ext cx="4650546" cy="234331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967740" y="1419209"/>
            <a:ext cx="4650546" cy="234331"/>
          </a:xfrm>
          <a:prstGeom prst="rect">
            <a:avLst/>
          </a:prstGeom>
        </p:spPr>
      </p:pic>
      <p:pic>
        <p:nvPicPr>
          <p:cNvPr id="12" name="Obrázek 11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967740" y="1786858"/>
            <a:ext cx="4650546" cy="234331"/>
          </a:xfrm>
          <a:prstGeom prst="rect">
            <a:avLst/>
          </a:prstGeom>
        </p:spPr>
      </p:pic>
      <p:pic>
        <p:nvPicPr>
          <p:cNvPr id="14" name="Obrázek 13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975359" y="2123213"/>
            <a:ext cx="4650546" cy="1282927"/>
          </a:xfrm>
          <a:prstGeom prst="rect">
            <a:avLst/>
          </a:prstGeom>
        </p:spPr>
      </p:pic>
      <p:pic>
        <p:nvPicPr>
          <p:cNvPr id="15" name="Obrázek 14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975359" y="3509111"/>
            <a:ext cx="4650546" cy="234331"/>
          </a:xfrm>
          <a:prstGeom prst="rect">
            <a:avLst/>
          </a:prstGeom>
        </p:spPr>
      </p:pic>
      <p:pic>
        <p:nvPicPr>
          <p:cNvPr id="16" name="Obrázek 15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967740" y="3845466"/>
            <a:ext cx="4650546" cy="234331"/>
          </a:xfrm>
          <a:prstGeom prst="rect">
            <a:avLst/>
          </a:prstGeom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6953224" y="3509111"/>
            <a:ext cx="4650546" cy="171350"/>
          </a:xfrm>
          <a:prstGeom prst="rect">
            <a:avLst/>
          </a:prstGeom>
        </p:spPr>
      </p:pic>
      <p:pic>
        <p:nvPicPr>
          <p:cNvPr id="18" name="Obrázek 17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6953224" y="3720583"/>
            <a:ext cx="4650546" cy="171350"/>
          </a:xfrm>
          <a:prstGeom prst="rect">
            <a:avLst/>
          </a:prstGeom>
        </p:spPr>
      </p:pic>
      <p:pic>
        <p:nvPicPr>
          <p:cNvPr id="19" name="Obrázek 18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7059904" y="4049211"/>
            <a:ext cx="4650546" cy="201936"/>
          </a:xfrm>
          <a:prstGeom prst="rect">
            <a:avLst/>
          </a:prstGeom>
        </p:spPr>
      </p:pic>
      <p:pic>
        <p:nvPicPr>
          <p:cNvPr id="20" name="Obrázek 19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6953224" y="4408425"/>
            <a:ext cx="4650546" cy="171350"/>
          </a:xfrm>
          <a:prstGeom prst="rect">
            <a:avLst/>
          </a:prstGeom>
        </p:spPr>
      </p:pic>
      <p:pic>
        <p:nvPicPr>
          <p:cNvPr id="21" name="Obrázek 20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7059904" y="4721948"/>
            <a:ext cx="4650546" cy="171350"/>
          </a:xfrm>
          <a:prstGeom prst="rect">
            <a:avLst/>
          </a:prstGeom>
        </p:spPr>
      </p:pic>
      <p:pic>
        <p:nvPicPr>
          <p:cNvPr id="22" name="Obrázek 21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7059904" y="5050576"/>
            <a:ext cx="4650546" cy="171350"/>
          </a:xfrm>
          <a:prstGeom prst="rect">
            <a:avLst/>
          </a:prstGeom>
        </p:spPr>
      </p:pic>
      <p:pic>
        <p:nvPicPr>
          <p:cNvPr id="23" name="Obrázek 22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7059904" y="5411561"/>
            <a:ext cx="4650546" cy="171350"/>
          </a:xfrm>
          <a:prstGeom prst="rect">
            <a:avLst/>
          </a:prstGeom>
        </p:spPr>
      </p:pic>
      <p:pic>
        <p:nvPicPr>
          <p:cNvPr id="24" name="Obrázek 23"/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7059904" y="5772545"/>
            <a:ext cx="4650546" cy="17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37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ázek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646" y="2557234"/>
            <a:ext cx="5731893" cy="4043918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16" name="Zaoblený obdélníkový bublinový popisek 15"/>
          <p:cNvSpPr/>
          <p:nvPr/>
        </p:nvSpPr>
        <p:spPr>
          <a:xfrm>
            <a:off x="5211441" y="530277"/>
            <a:ext cx="2428446" cy="569561"/>
          </a:xfrm>
          <a:prstGeom prst="wedgeRoundRectCallout">
            <a:avLst>
              <a:gd name="adj1" fmla="val 99336"/>
              <a:gd name="adj2" fmla="val 484081"/>
              <a:gd name="adj3" fmla="val 16667"/>
            </a:avLst>
          </a:prstGeom>
          <a:solidFill>
            <a:srgbClr val="A1D3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Musí znát komunikační technologii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13" name="Obrázek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32" y="147257"/>
            <a:ext cx="5724713" cy="4552724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4" name="Picture 2" descr="I was a twenty-something f*ckwit: Continuing confessions of a former  comment drone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8225" y="426875"/>
            <a:ext cx="2033905" cy="152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aoblený obdélníkový bublinový popisek 7"/>
          <p:cNvSpPr/>
          <p:nvPr/>
        </p:nvSpPr>
        <p:spPr>
          <a:xfrm>
            <a:off x="5211441" y="530277"/>
            <a:ext cx="2428446" cy="569561"/>
          </a:xfrm>
          <a:prstGeom prst="wedgeRoundRectCallout">
            <a:avLst>
              <a:gd name="adj1" fmla="val -54940"/>
              <a:gd name="adj2" fmla="val 63766"/>
              <a:gd name="adj3" fmla="val 16667"/>
            </a:avLst>
          </a:prstGeom>
          <a:solidFill>
            <a:srgbClr val="A1D3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Musí znát svůj port a adresu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9" name="Zaoblený obdélníkový bublinový popisek 8"/>
          <p:cNvSpPr/>
          <p:nvPr/>
        </p:nvSpPr>
        <p:spPr>
          <a:xfrm>
            <a:off x="4506914" y="2196851"/>
            <a:ext cx="2688008" cy="313326"/>
          </a:xfrm>
          <a:prstGeom prst="wedgeRoundRectCallout">
            <a:avLst>
              <a:gd name="adj1" fmla="val -51473"/>
              <a:gd name="adj2" fmla="val -156122"/>
              <a:gd name="adj3" fmla="val 16667"/>
            </a:avLst>
          </a:prstGeom>
          <a:solidFill>
            <a:srgbClr val="A1D3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Znalost formátu zprávy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10" name="Zaoblený obdélníkový bublinový popisek 9"/>
          <p:cNvSpPr/>
          <p:nvPr/>
        </p:nvSpPr>
        <p:spPr>
          <a:xfrm>
            <a:off x="2592593" y="5186969"/>
            <a:ext cx="2688008" cy="855743"/>
          </a:xfrm>
          <a:prstGeom prst="wedgeRoundRectCallout">
            <a:avLst>
              <a:gd name="adj1" fmla="val 66049"/>
              <a:gd name="adj2" fmla="val -94176"/>
              <a:gd name="adj3" fmla="val 16667"/>
            </a:avLst>
          </a:prstGeom>
          <a:solidFill>
            <a:srgbClr val="A1D3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Celková závislost na použité doručovací technologii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11" name="Zaoblený obdélníkový bublinový popisek 10"/>
          <p:cNvSpPr/>
          <p:nvPr/>
        </p:nvSpPr>
        <p:spPr>
          <a:xfrm>
            <a:off x="4506914" y="2196851"/>
            <a:ext cx="2688008" cy="313326"/>
          </a:xfrm>
          <a:prstGeom prst="wedgeRoundRectCallout">
            <a:avLst>
              <a:gd name="adj1" fmla="val 52707"/>
              <a:gd name="adj2" fmla="val 670351"/>
              <a:gd name="adj3" fmla="val 16667"/>
            </a:avLst>
          </a:prstGeom>
          <a:solidFill>
            <a:srgbClr val="A1D3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Znalost formátu zprávy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12" name="Zaoblený obdélníkový bublinový popisek 11"/>
          <p:cNvSpPr/>
          <p:nvPr/>
        </p:nvSpPr>
        <p:spPr>
          <a:xfrm>
            <a:off x="8972549" y="2609395"/>
            <a:ext cx="2837917" cy="313326"/>
          </a:xfrm>
          <a:prstGeom prst="wedgeRoundRectCallout">
            <a:avLst>
              <a:gd name="adj1" fmla="val -42307"/>
              <a:gd name="adj2" fmla="val 297194"/>
              <a:gd name="adj3" fmla="val 16667"/>
            </a:avLst>
          </a:prstGeom>
          <a:solidFill>
            <a:srgbClr val="A1D3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Musí znát adresu kádě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15" name="Obrázek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438" y="762987"/>
            <a:ext cx="500898" cy="500898"/>
          </a:xfrm>
          <a:prstGeom prst="rect">
            <a:avLst/>
          </a:prstGeom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473" y="2353514"/>
            <a:ext cx="500898" cy="500898"/>
          </a:xfrm>
          <a:prstGeom prst="rect">
            <a:avLst/>
          </a:prstGeom>
        </p:spPr>
      </p:pic>
      <p:pic>
        <p:nvPicPr>
          <p:cNvPr id="18" name="Obrázek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992" y="5603065"/>
            <a:ext cx="500898" cy="500898"/>
          </a:xfrm>
          <a:prstGeom prst="rect">
            <a:avLst/>
          </a:prstGeom>
        </p:spPr>
      </p:pic>
      <p:pic>
        <p:nvPicPr>
          <p:cNvPr id="19" name="Obrázek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0018" y="2859471"/>
            <a:ext cx="500898" cy="50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3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Obrázek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646" y="2557234"/>
            <a:ext cx="5731893" cy="4043918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43" name="Obrázek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32" y="147257"/>
            <a:ext cx="5724713" cy="4552724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4" name="Picture 2" descr="I was a twenty-something f*ckwit: Continuing confessions of a former  comment drone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8225" y="426875"/>
            <a:ext cx="2033905" cy="152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bdélník 6"/>
          <p:cNvSpPr/>
          <p:nvPr/>
        </p:nvSpPr>
        <p:spPr>
          <a:xfrm>
            <a:off x="1048683" y="978344"/>
            <a:ext cx="4297040" cy="102949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bdélník 7"/>
          <p:cNvSpPr/>
          <p:nvPr/>
        </p:nvSpPr>
        <p:spPr>
          <a:xfrm>
            <a:off x="1048683" y="3401824"/>
            <a:ext cx="4297040" cy="7406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bdélník 9"/>
          <p:cNvSpPr/>
          <p:nvPr/>
        </p:nvSpPr>
        <p:spPr>
          <a:xfrm>
            <a:off x="7122302" y="3458308"/>
            <a:ext cx="4297040" cy="49343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bdélník 10"/>
          <p:cNvSpPr/>
          <p:nvPr/>
        </p:nvSpPr>
        <p:spPr>
          <a:xfrm>
            <a:off x="7122302" y="4309829"/>
            <a:ext cx="4297040" cy="133003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bdélník 11"/>
          <p:cNvSpPr/>
          <p:nvPr/>
        </p:nvSpPr>
        <p:spPr>
          <a:xfrm>
            <a:off x="1048683" y="2064963"/>
            <a:ext cx="4297040" cy="129210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bdélník 12"/>
          <p:cNvSpPr/>
          <p:nvPr/>
        </p:nvSpPr>
        <p:spPr>
          <a:xfrm>
            <a:off x="7122302" y="3988594"/>
            <a:ext cx="4297040" cy="27700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bdélník 13"/>
          <p:cNvSpPr/>
          <p:nvPr/>
        </p:nvSpPr>
        <p:spPr>
          <a:xfrm>
            <a:off x="7122302" y="5684093"/>
            <a:ext cx="4297040" cy="27700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6374157" y="1469439"/>
            <a:ext cx="1701978" cy="7869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Infrastruktura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17" name="Obdélník 16"/>
          <p:cNvSpPr/>
          <p:nvPr/>
        </p:nvSpPr>
        <p:spPr>
          <a:xfrm>
            <a:off x="3497312" y="5174167"/>
            <a:ext cx="1701978" cy="786933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/>
                </a:solidFill>
              </a:rPr>
              <a:t>Business </a:t>
            </a:r>
            <a:r>
              <a:rPr lang="cs-CZ" dirty="0" err="1">
                <a:solidFill>
                  <a:schemeClr val="tx1"/>
                </a:solidFill>
              </a:rPr>
              <a:t>logic</a:t>
            </a:r>
            <a:endParaRPr lang="cs-CZ" dirty="0">
              <a:solidFill>
                <a:schemeClr val="tx1"/>
              </a:solidFill>
            </a:endParaRPr>
          </a:p>
        </p:txBody>
      </p:sp>
      <p:cxnSp>
        <p:nvCxnSpPr>
          <p:cNvPr id="19" name="Přímá spojnice se šipkou 18"/>
          <p:cNvCxnSpPr>
            <a:stCxn id="17" idx="0"/>
          </p:cNvCxnSpPr>
          <p:nvPr/>
        </p:nvCxnSpPr>
        <p:spPr>
          <a:xfrm flipH="1" flipV="1">
            <a:off x="4162758" y="3126865"/>
            <a:ext cx="185543" cy="2047302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se šipkou 20"/>
          <p:cNvCxnSpPr>
            <a:stCxn id="17" idx="3"/>
          </p:cNvCxnSpPr>
          <p:nvPr/>
        </p:nvCxnSpPr>
        <p:spPr>
          <a:xfrm flipV="1">
            <a:off x="5199290" y="4150517"/>
            <a:ext cx="1837181" cy="141711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Přímá spojnice se šipkou 22"/>
          <p:cNvCxnSpPr>
            <a:stCxn id="17" idx="3"/>
          </p:cNvCxnSpPr>
          <p:nvPr/>
        </p:nvCxnSpPr>
        <p:spPr>
          <a:xfrm>
            <a:off x="5199290" y="5567634"/>
            <a:ext cx="1837181" cy="254962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Přímá spojnice se šipkou 27"/>
          <p:cNvCxnSpPr>
            <a:stCxn id="16" idx="2"/>
          </p:cNvCxnSpPr>
          <p:nvPr/>
        </p:nvCxnSpPr>
        <p:spPr>
          <a:xfrm>
            <a:off x="7225146" y="2256372"/>
            <a:ext cx="333041" cy="120193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Přímá spojnice se šipkou 30"/>
          <p:cNvCxnSpPr/>
          <p:nvPr/>
        </p:nvCxnSpPr>
        <p:spPr>
          <a:xfrm>
            <a:off x="7225146" y="2234258"/>
            <a:ext cx="1624711" cy="263539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Přímá spojnice se šipkou 37"/>
          <p:cNvCxnSpPr/>
          <p:nvPr/>
        </p:nvCxnSpPr>
        <p:spPr>
          <a:xfrm flipH="1" flipV="1">
            <a:off x="5436576" y="1469439"/>
            <a:ext cx="937581" cy="3259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Přímá spojnice se šipkou 39"/>
          <p:cNvCxnSpPr>
            <a:stCxn id="16" idx="1"/>
          </p:cNvCxnSpPr>
          <p:nvPr/>
        </p:nvCxnSpPr>
        <p:spPr>
          <a:xfrm flipH="1">
            <a:off x="5543097" y="1862906"/>
            <a:ext cx="831060" cy="184212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063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Obrázek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217" y="1470899"/>
            <a:ext cx="5724713" cy="4552724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Jak to Zlepšit ??</a:t>
            </a:r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Co izolovat ??</a:t>
            </a:r>
          </a:p>
          <a:p>
            <a:pPr lvl="1"/>
            <a:r>
              <a:rPr lang="cs-CZ" dirty="0" smtClean="0"/>
              <a:t>Logiku</a:t>
            </a:r>
          </a:p>
          <a:p>
            <a:pPr lvl="2"/>
            <a:r>
              <a:rPr lang="cs-CZ" dirty="0" smtClean="0"/>
              <a:t>Co znamenají zprávy</a:t>
            </a:r>
          </a:p>
          <a:p>
            <a:pPr lvl="2"/>
            <a:r>
              <a:rPr lang="cs-CZ" dirty="0" smtClean="0"/>
              <a:t>Jak reagovat na zprávy</a:t>
            </a:r>
          </a:p>
          <a:p>
            <a:pPr lvl="1"/>
            <a:r>
              <a:rPr lang="cs-CZ" dirty="0" smtClean="0"/>
              <a:t>Komunikaci </a:t>
            </a:r>
          </a:p>
          <a:p>
            <a:pPr lvl="2"/>
            <a:r>
              <a:rPr lang="cs-CZ" dirty="0" smtClean="0"/>
              <a:t>Použitá technologie komunikace</a:t>
            </a:r>
          </a:p>
          <a:p>
            <a:pPr lvl="2"/>
            <a:r>
              <a:rPr lang="cs-CZ" dirty="0" smtClean="0"/>
              <a:t>Řešení problémů (</a:t>
            </a:r>
            <a:r>
              <a:rPr lang="cs-CZ" dirty="0" err="1" smtClean="0"/>
              <a:t>timeouty</a:t>
            </a:r>
            <a:r>
              <a:rPr lang="cs-CZ" dirty="0" smtClean="0"/>
              <a:t>, opakovaní </a:t>
            </a:r>
            <a:r>
              <a:rPr lang="cs-CZ" dirty="0" err="1" smtClean="0"/>
              <a:t>requestů</a:t>
            </a:r>
            <a:r>
              <a:rPr lang="cs-CZ" dirty="0" smtClean="0"/>
              <a:t>…)</a:t>
            </a:r>
          </a:p>
          <a:p>
            <a:pPr lvl="1"/>
            <a:r>
              <a:rPr lang="cs-CZ" dirty="0" err="1" smtClean="0"/>
              <a:t>Serialiazaci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cs-CZ" dirty="0" err="1" smtClean="0"/>
              <a:t>Deserializaci</a:t>
            </a:r>
            <a:endParaRPr lang="cs-CZ" dirty="0" smtClean="0"/>
          </a:p>
          <a:p>
            <a:pPr lvl="2"/>
            <a:r>
              <a:rPr lang="cs-CZ" dirty="0" smtClean="0"/>
              <a:t>JSON, XML, </a:t>
            </a:r>
            <a:r>
              <a:rPr lang="cs-CZ" dirty="0" err="1" smtClean="0"/>
              <a:t>Plain</a:t>
            </a:r>
            <a:r>
              <a:rPr lang="cs-CZ" dirty="0" smtClean="0"/>
              <a:t> text, CSV, Binary …</a:t>
            </a:r>
            <a:endParaRPr lang="cs-CZ" dirty="0"/>
          </a:p>
          <a:p>
            <a:pPr lvl="1"/>
            <a:r>
              <a:rPr lang="cs-CZ" dirty="0" smtClean="0"/>
              <a:t>Adresaci</a:t>
            </a:r>
          </a:p>
          <a:p>
            <a:pPr lvl="2"/>
            <a:r>
              <a:rPr lang="cs-CZ" dirty="0" smtClean="0"/>
              <a:t>Překlad jmen na adresy</a:t>
            </a:r>
          </a:p>
          <a:p>
            <a:pPr lvl="1"/>
            <a:endParaRPr lang="cs-CZ" dirty="0" smtClean="0"/>
          </a:p>
          <a:p>
            <a:pPr lvl="1"/>
            <a:endParaRPr lang="cs-CZ" dirty="0" smtClean="0"/>
          </a:p>
          <a:p>
            <a:pPr lvl="1"/>
            <a:endParaRPr lang="cs-CZ" dirty="0"/>
          </a:p>
        </p:txBody>
      </p:sp>
      <p:cxnSp>
        <p:nvCxnSpPr>
          <p:cNvPr id="30" name="Přímá spojnice 29"/>
          <p:cNvCxnSpPr/>
          <p:nvPr/>
        </p:nvCxnSpPr>
        <p:spPr>
          <a:xfrm>
            <a:off x="6931536" y="3500937"/>
            <a:ext cx="0" cy="1205346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Přímá spojnice se šipkou 34"/>
          <p:cNvCxnSpPr/>
          <p:nvPr/>
        </p:nvCxnSpPr>
        <p:spPr>
          <a:xfrm>
            <a:off x="5454428" y="4103610"/>
            <a:ext cx="1272487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Přímá spojnice se šipkou 48"/>
          <p:cNvCxnSpPr/>
          <p:nvPr/>
        </p:nvCxnSpPr>
        <p:spPr>
          <a:xfrm>
            <a:off x="5454427" y="2516731"/>
            <a:ext cx="1272487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Přímá spojnice se šipkou 49"/>
          <p:cNvCxnSpPr/>
          <p:nvPr/>
        </p:nvCxnSpPr>
        <p:spPr>
          <a:xfrm>
            <a:off x="5454427" y="2860963"/>
            <a:ext cx="1272487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Přímá spojnice se šipkou 50"/>
          <p:cNvCxnSpPr/>
          <p:nvPr/>
        </p:nvCxnSpPr>
        <p:spPr>
          <a:xfrm>
            <a:off x="5454427" y="5264194"/>
            <a:ext cx="1272487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Přímá spojnice se šipkou 51"/>
          <p:cNvCxnSpPr/>
          <p:nvPr/>
        </p:nvCxnSpPr>
        <p:spPr>
          <a:xfrm>
            <a:off x="5454426" y="4924225"/>
            <a:ext cx="1272487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Přímá spojnice se šipkou 52"/>
          <p:cNvCxnSpPr/>
          <p:nvPr/>
        </p:nvCxnSpPr>
        <p:spPr>
          <a:xfrm>
            <a:off x="5454425" y="3222248"/>
            <a:ext cx="1272487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Přímá spojnice se šipkou 53"/>
          <p:cNvCxnSpPr/>
          <p:nvPr/>
        </p:nvCxnSpPr>
        <p:spPr>
          <a:xfrm flipH="1">
            <a:off x="10018967" y="1249574"/>
            <a:ext cx="7461" cy="1036426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46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délník 11"/>
          <p:cNvSpPr/>
          <p:nvPr/>
        </p:nvSpPr>
        <p:spPr>
          <a:xfrm>
            <a:off x="7811830" y="1239504"/>
            <a:ext cx="3914444" cy="41829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10" name="Obdélník 9"/>
          <p:cNvSpPr/>
          <p:nvPr/>
        </p:nvSpPr>
        <p:spPr>
          <a:xfrm>
            <a:off x="420963" y="1239504"/>
            <a:ext cx="3914444" cy="41829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4" name="Picture 4" descr="Dvounádobové měděné varny - MB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46" y="2500213"/>
            <a:ext cx="1653590" cy="181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GitHub - jerkey/homer: lets you control a CNC machine from the keyboard  (over ssh is fine), using curses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4611" y="2500213"/>
            <a:ext cx="2125078" cy="1593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délník 5"/>
          <p:cNvSpPr/>
          <p:nvPr/>
        </p:nvSpPr>
        <p:spPr>
          <a:xfrm>
            <a:off x="3555708" y="3697087"/>
            <a:ext cx="1585813" cy="9324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Forwarder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6988019" y="2103869"/>
            <a:ext cx="1585813" cy="9324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Forwarder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8" name="Obdélník 7"/>
          <p:cNvSpPr/>
          <p:nvPr/>
        </p:nvSpPr>
        <p:spPr>
          <a:xfrm>
            <a:off x="6988019" y="3691813"/>
            <a:ext cx="1585813" cy="9324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Receiver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3555708" y="2103814"/>
            <a:ext cx="1585813" cy="9324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Receiver</a:t>
            </a:r>
            <a:endParaRPr lang="cs-CZ" dirty="0">
              <a:solidFill>
                <a:schemeClr val="tx1"/>
              </a:solidFill>
            </a:endParaRPr>
          </a:p>
        </p:txBody>
      </p:sp>
      <p:cxnSp>
        <p:nvCxnSpPr>
          <p:cNvPr id="14" name="Přímá spojnice se šipkou 13"/>
          <p:cNvCxnSpPr/>
          <p:nvPr/>
        </p:nvCxnSpPr>
        <p:spPr>
          <a:xfrm flipH="1" flipV="1">
            <a:off x="8757459" y="2570045"/>
            <a:ext cx="543525" cy="3133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Přímá spojnice se šipkou 17"/>
          <p:cNvCxnSpPr/>
          <p:nvPr/>
        </p:nvCxnSpPr>
        <p:spPr>
          <a:xfrm flipH="1" flipV="1">
            <a:off x="5384890" y="2500213"/>
            <a:ext cx="1429413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Obrázek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1232" y="1457269"/>
            <a:ext cx="2344179" cy="1269439"/>
          </a:xfrm>
          <a:prstGeom prst="rect">
            <a:avLst/>
          </a:prstGeom>
          <a:effectLst>
            <a:glow rad="101600">
              <a:srgbClr val="00B050">
                <a:alpha val="40000"/>
              </a:srgbClr>
            </a:glow>
          </a:effectLst>
        </p:spPr>
      </p:pic>
      <p:pic>
        <p:nvPicPr>
          <p:cNvPr id="26" name="Obrázek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382" y="4458922"/>
            <a:ext cx="3280643" cy="1526410"/>
          </a:xfrm>
          <a:prstGeom prst="rect">
            <a:avLst/>
          </a:prstGeom>
          <a:effectLst>
            <a:glow rad="101600">
              <a:srgbClr val="00B050">
                <a:alpha val="60000"/>
              </a:srgbClr>
            </a:glow>
          </a:effectLst>
        </p:spPr>
      </p:pic>
      <p:cxnSp>
        <p:nvCxnSpPr>
          <p:cNvPr id="27" name="Přímá spojnice se šipkou 26"/>
          <p:cNvCxnSpPr/>
          <p:nvPr/>
        </p:nvCxnSpPr>
        <p:spPr>
          <a:xfrm flipH="1">
            <a:off x="2317119" y="2570046"/>
            <a:ext cx="1116906" cy="5225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Přímá spojnice se šipkou 28"/>
          <p:cNvCxnSpPr/>
          <p:nvPr/>
        </p:nvCxnSpPr>
        <p:spPr>
          <a:xfrm>
            <a:off x="2378185" y="3806283"/>
            <a:ext cx="939264" cy="28344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Přímá spojnice se šipkou 30"/>
          <p:cNvCxnSpPr/>
          <p:nvPr/>
        </p:nvCxnSpPr>
        <p:spPr>
          <a:xfrm flipV="1">
            <a:off x="5425407" y="4158044"/>
            <a:ext cx="1312119" cy="1757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Obrázek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6775" y="83144"/>
            <a:ext cx="3912454" cy="1924026"/>
          </a:xfrm>
          <a:prstGeom prst="rect">
            <a:avLst/>
          </a:prstGeom>
          <a:effectLst>
            <a:glow rad="101600">
              <a:srgbClr val="FF0000">
                <a:alpha val="60000"/>
              </a:srgbClr>
            </a:glow>
          </a:effectLst>
        </p:spPr>
      </p:pic>
      <p:pic>
        <p:nvPicPr>
          <p:cNvPr id="35" name="Obrázek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2659" y="292921"/>
            <a:ext cx="4389054" cy="1448210"/>
          </a:xfrm>
          <a:prstGeom prst="rect">
            <a:avLst/>
          </a:prstGeom>
          <a:effectLst>
            <a:glow rad="101600">
              <a:srgbClr val="FF0000">
                <a:alpha val="60000"/>
              </a:srgbClr>
            </a:glow>
          </a:effectLst>
        </p:spPr>
      </p:pic>
      <p:pic>
        <p:nvPicPr>
          <p:cNvPr id="38" name="Obrázek 3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25986" y="4902131"/>
            <a:ext cx="3939425" cy="1203981"/>
          </a:xfrm>
          <a:prstGeom prst="rect">
            <a:avLst/>
          </a:prstGeom>
          <a:effectLst>
            <a:glow rad="101600">
              <a:srgbClr val="00B050">
                <a:alpha val="60000"/>
              </a:srgbClr>
            </a:glow>
          </a:effectLst>
        </p:spPr>
      </p:pic>
      <p:cxnSp>
        <p:nvCxnSpPr>
          <p:cNvPr id="39" name="Přímá spojnice se šipkou 38"/>
          <p:cNvCxnSpPr/>
          <p:nvPr/>
        </p:nvCxnSpPr>
        <p:spPr>
          <a:xfrm flipV="1">
            <a:off x="8683579" y="3872970"/>
            <a:ext cx="714064" cy="18987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bdélník 42"/>
          <p:cNvSpPr/>
          <p:nvPr/>
        </p:nvSpPr>
        <p:spPr>
          <a:xfrm>
            <a:off x="5162146" y="2651555"/>
            <a:ext cx="244242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cs-CZ" sz="11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cs-CZ" sz="1100" dirty="0" err="1">
                <a:solidFill>
                  <a:srgbClr val="A31515"/>
                </a:solidFill>
                <a:latin typeface="Consolas" panose="020B0609020204030204" pitchFamily="49" charset="0"/>
              </a:rPr>
              <a:t>sender</a:t>
            </a:r>
            <a:r>
              <a:rPr lang="cs-CZ" sz="11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cs-CZ" sz="1100" dirty="0">
                <a:solidFill>
                  <a:srgbClr val="A31515"/>
                </a:solidFill>
                <a:latin typeface="Consolas" panose="020B0609020204030204" pitchFamily="49" charset="0"/>
              </a:rPr>
              <a:t>"Monitor"</a:t>
            </a:r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cs-CZ" sz="11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cs-CZ" sz="1100" dirty="0">
                <a:solidFill>
                  <a:srgbClr val="A31515"/>
                </a:solidFill>
                <a:latin typeface="Consolas" panose="020B0609020204030204" pitchFamily="49" charset="0"/>
              </a:rPr>
              <a:t>body"</a:t>
            </a:r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cs-CZ" sz="1100" dirty="0">
                <a:solidFill>
                  <a:srgbClr val="A31515"/>
                </a:solidFill>
                <a:latin typeface="Consolas" panose="020B0609020204030204" pitchFamily="49" charset="0"/>
              </a:rPr>
              <a:t>"Kolik je pivka??"</a:t>
            </a:r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cs-CZ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4" name="Obdélník 43"/>
          <p:cNvSpPr/>
          <p:nvPr/>
        </p:nvSpPr>
        <p:spPr>
          <a:xfrm>
            <a:off x="5330581" y="4258977"/>
            <a:ext cx="157986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cs-CZ" sz="11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cs-CZ" sz="1100" dirty="0" err="1">
                <a:solidFill>
                  <a:srgbClr val="A31515"/>
                </a:solidFill>
                <a:latin typeface="Consolas" panose="020B0609020204030204" pitchFamily="49" charset="0"/>
              </a:rPr>
              <a:t>sender</a:t>
            </a:r>
            <a:r>
              <a:rPr lang="cs-CZ" sz="11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cs-CZ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cs-CZ" sz="11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"Káď"</a:t>
            </a:r>
            <a:r>
              <a:rPr lang="cs-CZ" sz="11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cs-CZ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cs-CZ" sz="11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cs-CZ" sz="11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"body"</a:t>
            </a:r>
            <a:r>
              <a:rPr lang="cs-CZ" sz="11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cs-CZ" sz="1100" dirty="0" smtClean="0"/>
              <a:t>42</a:t>
            </a:r>
            <a:r>
              <a:rPr lang="cs-CZ" sz="11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cs-CZ" sz="11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cs-CZ" sz="11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cxnSp>
        <p:nvCxnSpPr>
          <p:cNvPr id="3" name="Přímá spojnice se šipkou 2"/>
          <p:cNvCxnSpPr/>
          <p:nvPr/>
        </p:nvCxnSpPr>
        <p:spPr>
          <a:xfrm flipH="1" flipV="1">
            <a:off x="7156450" y="920750"/>
            <a:ext cx="120650" cy="158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Přímá spojnice se šipkou 24"/>
          <p:cNvCxnSpPr/>
          <p:nvPr/>
        </p:nvCxnSpPr>
        <p:spPr>
          <a:xfrm flipH="1" flipV="1">
            <a:off x="8739898" y="1557770"/>
            <a:ext cx="120650" cy="158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909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43" grpId="0"/>
      <p:bldP spid="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e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53" y="120886"/>
            <a:ext cx="4591390" cy="4086841"/>
          </a:xfrm>
          <a:prstGeom prst="rect">
            <a:avLst/>
          </a:prstGeom>
          <a:effectLst>
            <a:glow rad="101600">
              <a:srgbClr val="FF0000">
                <a:alpha val="60000"/>
              </a:srgbClr>
            </a:glow>
          </a:effectLst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629" y="4409379"/>
            <a:ext cx="4935845" cy="2151094"/>
          </a:xfrm>
          <a:prstGeom prst="rect">
            <a:avLst/>
          </a:prstGeom>
          <a:effectLst>
            <a:glow rad="101600">
              <a:srgbClr val="FF0000">
                <a:alpha val="60000"/>
              </a:srgbClr>
            </a:glow>
          </a:effectLst>
        </p:spPr>
      </p:pic>
      <p:pic>
        <p:nvPicPr>
          <p:cNvPr id="12" name="Obráze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9773" y="213814"/>
            <a:ext cx="4201342" cy="3276518"/>
          </a:xfrm>
          <a:prstGeom prst="rect">
            <a:avLst/>
          </a:prstGeom>
          <a:effectLst>
            <a:glow rad="101600">
              <a:srgbClr val="00B050">
                <a:alpha val="60000"/>
              </a:srgbClr>
            </a:glow>
          </a:effectLst>
        </p:spPr>
      </p:pic>
      <p:pic>
        <p:nvPicPr>
          <p:cNvPr id="10" name="Obrázek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0444" y="3335186"/>
            <a:ext cx="4463874" cy="3321122"/>
          </a:xfrm>
          <a:prstGeom prst="rect">
            <a:avLst/>
          </a:prstGeom>
          <a:effectLst>
            <a:glow rad="101600">
              <a:srgbClr val="00B050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66420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">
  <a:themeElements>
    <a:clrScheme name="Červeno-fialová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Integrá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á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Integrál</Template>
  <TotalTime>2210</TotalTime>
  <Words>643</Words>
  <Application>Microsoft Office PowerPoint</Application>
  <PresentationFormat>Širokoúhlá obrazovka</PresentationFormat>
  <Paragraphs>178</Paragraphs>
  <Slides>24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24</vt:i4>
      </vt:variant>
    </vt:vector>
  </HeadingPairs>
  <TitlesOfParts>
    <vt:vector size="32" baseType="lpstr">
      <vt:lpstr>Microsoft YaHei</vt:lpstr>
      <vt:lpstr>Arial</vt:lpstr>
      <vt:lpstr>Calibri</vt:lpstr>
      <vt:lpstr>Consolas</vt:lpstr>
      <vt:lpstr>Tw Cen MT</vt:lpstr>
      <vt:lpstr>Tw Cen MT Condensed</vt:lpstr>
      <vt:lpstr>Wingdings 3</vt:lpstr>
      <vt:lpstr>Integrál</vt:lpstr>
      <vt:lpstr>Forwarder-Receiver &amp;      Client-Dispatcher-Server</vt:lpstr>
      <vt:lpstr>Komunikační návrhové vzory</vt:lpstr>
      <vt:lpstr>Problém</vt:lpstr>
      <vt:lpstr>Prezentace aplikace PowerPoint</vt:lpstr>
      <vt:lpstr>Prezentace aplikace PowerPoint</vt:lpstr>
      <vt:lpstr>Prezentace aplikace PowerPoint</vt:lpstr>
      <vt:lpstr>Jak to Zlepšit ??</vt:lpstr>
      <vt:lpstr>Prezentace aplikace PowerPoint</vt:lpstr>
      <vt:lpstr>Prezentace aplikace PowerPoint</vt:lpstr>
      <vt:lpstr>Názvosloví</vt:lpstr>
      <vt:lpstr>Poznámky</vt:lpstr>
      <vt:lpstr>Shrnutí</vt:lpstr>
      <vt:lpstr>Prezentace aplikace PowerPoint</vt:lpstr>
      <vt:lpstr>Prezentace aplikace PowerPoint</vt:lpstr>
      <vt:lpstr>Prezentace aplikace PowerPoint</vt:lpstr>
      <vt:lpstr>Prezentace aplikace PowerPoint</vt:lpstr>
      <vt:lpstr>Client - Dispatcher - Server</vt:lpstr>
      <vt:lpstr>Prezentace aplikace PowerPoint</vt:lpstr>
      <vt:lpstr>Prezentace aplikace PowerPoint</vt:lpstr>
      <vt:lpstr>Názvosloví</vt:lpstr>
      <vt:lpstr>Client - Dispatcher – ServeR</vt:lpstr>
      <vt:lpstr>Varianty</vt:lpstr>
      <vt:lpstr>Shrnutí</vt:lpstr>
      <vt:lpstr>Prezentace aplikace PowerPoint</vt:lpstr>
    </vt:vector>
  </TitlesOfParts>
  <Company>Profinit EU, s.r.o.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Forwarder-Receiver &amp;  Client-Dispatcher-Server</dc:title>
  <dc:creator>Brabec Matyáš</dc:creator>
  <cp:lastModifiedBy>Brabec Matyáš</cp:lastModifiedBy>
  <cp:revision>59</cp:revision>
  <dcterms:created xsi:type="dcterms:W3CDTF">2022-04-17T12:43:24Z</dcterms:created>
  <dcterms:modified xsi:type="dcterms:W3CDTF">2022-04-20T08:43:45Z</dcterms:modified>
</cp:coreProperties>
</file>